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78"/>
  </p:notesMasterIdLst>
  <p:sldIdLst>
    <p:sldId id="379" r:id="rId3"/>
    <p:sldId id="453" r:id="rId4"/>
    <p:sldId id="381" r:id="rId5"/>
    <p:sldId id="382" r:id="rId6"/>
    <p:sldId id="383" r:id="rId7"/>
    <p:sldId id="384" r:id="rId8"/>
    <p:sldId id="454" r:id="rId9"/>
    <p:sldId id="455" r:id="rId10"/>
    <p:sldId id="456" r:id="rId11"/>
    <p:sldId id="385" r:id="rId12"/>
    <p:sldId id="386" r:id="rId13"/>
    <p:sldId id="387" r:id="rId14"/>
    <p:sldId id="388" r:id="rId15"/>
    <p:sldId id="392" r:id="rId16"/>
    <p:sldId id="393" r:id="rId17"/>
    <p:sldId id="394" r:id="rId18"/>
    <p:sldId id="395" r:id="rId19"/>
    <p:sldId id="396" r:id="rId20"/>
    <p:sldId id="397" r:id="rId21"/>
    <p:sldId id="398" r:id="rId22"/>
    <p:sldId id="399" r:id="rId23"/>
    <p:sldId id="400" r:id="rId24"/>
    <p:sldId id="401" r:id="rId25"/>
    <p:sldId id="402" r:id="rId26"/>
    <p:sldId id="403" r:id="rId27"/>
    <p:sldId id="457" r:id="rId28"/>
    <p:sldId id="404" r:id="rId29"/>
    <p:sldId id="405" r:id="rId30"/>
    <p:sldId id="406" r:id="rId31"/>
    <p:sldId id="407" r:id="rId32"/>
    <p:sldId id="408" r:id="rId33"/>
    <p:sldId id="409" r:id="rId34"/>
    <p:sldId id="410" r:id="rId35"/>
    <p:sldId id="411" r:id="rId36"/>
    <p:sldId id="412" r:id="rId37"/>
    <p:sldId id="413" r:id="rId38"/>
    <p:sldId id="414" r:id="rId39"/>
    <p:sldId id="415" r:id="rId40"/>
    <p:sldId id="416" r:id="rId41"/>
    <p:sldId id="417" r:id="rId42"/>
    <p:sldId id="418" r:id="rId43"/>
    <p:sldId id="419" r:id="rId44"/>
    <p:sldId id="420" r:id="rId45"/>
    <p:sldId id="421" r:id="rId46"/>
    <p:sldId id="422" r:id="rId47"/>
    <p:sldId id="423" r:id="rId48"/>
    <p:sldId id="424" r:id="rId49"/>
    <p:sldId id="425" r:id="rId50"/>
    <p:sldId id="426" r:id="rId51"/>
    <p:sldId id="427" r:id="rId52"/>
    <p:sldId id="428" r:id="rId53"/>
    <p:sldId id="429" r:id="rId54"/>
    <p:sldId id="430" r:id="rId55"/>
    <p:sldId id="431" r:id="rId56"/>
    <p:sldId id="432" r:id="rId57"/>
    <p:sldId id="433" r:id="rId58"/>
    <p:sldId id="434" r:id="rId59"/>
    <p:sldId id="435" r:id="rId60"/>
    <p:sldId id="436" r:id="rId61"/>
    <p:sldId id="437" r:id="rId62"/>
    <p:sldId id="438" r:id="rId63"/>
    <p:sldId id="439" r:id="rId64"/>
    <p:sldId id="440" r:id="rId65"/>
    <p:sldId id="441" r:id="rId66"/>
    <p:sldId id="442" r:id="rId67"/>
    <p:sldId id="443" r:id="rId68"/>
    <p:sldId id="444" r:id="rId69"/>
    <p:sldId id="445" r:id="rId70"/>
    <p:sldId id="446" r:id="rId71"/>
    <p:sldId id="447" r:id="rId72"/>
    <p:sldId id="448" r:id="rId73"/>
    <p:sldId id="449" r:id="rId74"/>
    <p:sldId id="450" r:id="rId75"/>
    <p:sldId id="451" r:id="rId76"/>
    <p:sldId id="452" r:id="rId7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4297">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384" y="108"/>
      </p:cViewPr>
      <p:guideLst>
        <p:guide orient="horz" pos="4297"/>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8712"/>
    </p:cViewPr>
  </p:sorterViewPr>
  <p:notesViewPr>
    <p:cSldViewPr snapToGrid="0">
      <p:cViewPr varScale="1">
        <p:scale>
          <a:sx n="61" d="100"/>
          <a:sy n="61" d="100"/>
        </p:scale>
        <p:origin x="-1555"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ea typeface="+mn-ea"/>
              </a:defRPr>
            </a:lvl1pPr>
          </a:lstStyle>
          <a:p>
            <a:pPr>
              <a:defRPr/>
            </a:pPr>
            <a:endParaRPr lang="en-US" altLang="zh-CN"/>
          </a:p>
        </p:txBody>
      </p:sp>
      <p:sp>
        <p:nvSpPr>
          <p:cNvPr id="2867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ea typeface="+mn-ea"/>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ea typeface="+mn-ea"/>
              </a:defRPr>
            </a:lvl1pPr>
          </a:lstStyle>
          <a:p>
            <a:pPr>
              <a:defRPr/>
            </a:pPr>
            <a:endParaRPr lang="en-US" altLang="zh-CN"/>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ea typeface="+mn-ea"/>
              </a:defRPr>
            </a:lvl1pPr>
          </a:lstStyle>
          <a:p>
            <a:pPr>
              <a:defRPr/>
            </a:pPr>
            <a:fld id="{6658461E-8E28-441E-A639-26B9C4283208}" type="slidenum">
              <a:rPr lang="en-US" altLang="zh-CN"/>
              <a:pPr>
                <a:defRPr/>
              </a:pPr>
              <a:t>‹#›</a:t>
            </a:fld>
            <a:endParaRPr lang="en-US" altLang="zh-CN"/>
          </a:p>
        </p:txBody>
      </p:sp>
    </p:spTree>
    <p:extLst>
      <p:ext uri="{BB962C8B-B14F-4D97-AF65-F5344CB8AC3E}">
        <p14:creationId xmlns:p14="http://schemas.microsoft.com/office/powerpoint/2010/main" val="18526549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p:sp>
      <p:sp>
        <p:nvSpPr>
          <p:cNvPr id="35843" name="Rectangle 3"/>
          <p:cNvSpPr>
            <a:spLocks noGrp="1" noChangeArrowheads="1"/>
          </p:cNvSpPr>
          <p:nvPr>
            <p:ph type="body" idx="1"/>
          </p:nvPr>
        </p:nvSpPr>
        <p:spPr>
          <a:xfrm>
            <a:off x="1219200" y="3257550"/>
            <a:ext cx="67056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a:p>
            <a:endParaRPr lang="zh-CN" altLang="en-US" smtClean="0"/>
          </a:p>
        </p:txBody>
      </p:sp>
    </p:spTree>
    <p:extLst>
      <p:ext uri="{BB962C8B-B14F-4D97-AF65-F5344CB8AC3E}">
        <p14:creationId xmlns:p14="http://schemas.microsoft.com/office/powerpoint/2010/main" val="486842945"/>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812782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46331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3505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74858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724139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06521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515513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58795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021792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366902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232652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368335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948392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79769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7696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7079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46769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63119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916603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Text Box 5"/>
          <p:cNvSpPr txBox="1">
            <a:spLocks noChangeArrowheads="1"/>
          </p:cNvSpPr>
          <p:nvPr userDrawn="1"/>
        </p:nvSpPr>
        <p:spPr bwMode="black">
          <a:xfrm>
            <a:off x="3203575" y="273050"/>
            <a:ext cx="2697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defRPr/>
            </a:pPr>
            <a:r>
              <a:rPr lang="en-US" altLang="zh-CN" sz="1600" dirty="0" smtClean="0">
                <a:solidFill>
                  <a:srgbClr val="A50021"/>
                </a:solidFill>
              </a:rPr>
              <a:t>Digital Image Processing</a:t>
            </a:r>
            <a:endParaRPr lang="zh-CN" altLang="en-US" sz="1600" dirty="0">
              <a:solidFill>
                <a:srgbClr val="A50021"/>
              </a:solidFill>
            </a:endParaRPr>
          </a:p>
        </p:txBody>
      </p:sp>
    </p:spTree>
    <p:extLst>
      <p:ext uri="{BB962C8B-B14F-4D97-AF65-F5344CB8AC3E}">
        <p14:creationId xmlns:p14="http://schemas.microsoft.com/office/powerpoint/2010/main" val="3973358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0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026605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1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pic>
        <p:nvPicPr>
          <p:cNvPr id="1027" name="Picture 8" descr="红色系校徽标准版"/>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709" r:id="rId8"/>
    <p:sldLayoutId id="2147483694" r:id="rId9"/>
    <p:sldLayoutId id="2147483695" r:id="rId10"/>
    <p:sldLayoutId id="2147483696" r:id="rId11"/>
    <p:sldLayoutId id="2147483697" r:id="rId12"/>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itchFamily="2" charset="-122"/>
          <a:ea typeface="黑体" pitchFamily="2" charset="-122"/>
        </a:defRPr>
      </a:lvl2pPr>
      <a:lvl3pPr algn="ctr" rtl="0" eaLnBrk="0" fontAlgn="base" hangingPunct="0">
        <a:spcBef>
          <a:spcPct val="0"/>
        </a:spcBef>
        <a:spcAft>
          <a:spcPct val="0"/>
        </a:spcAft>
        <a:defRPr sz="3200" b="1">
          <a:solidFill>
            <a:srgbClr val="002060"/>
          </a:solidFill>
          <a:latin typeface="黑体" pitchFamily="2" charset="-122"/>
          <a:ea typeface="黑体" pitchFamily="2" charset="-122"/>
        </a:defRPr>
      </a:lvl3pPr>
      <a:lvl4pPr algn="ctr" rtl="0" eaLnBrk="0" fontAlgn="base" hangingPunct="0">
        <a:spcBef>
          <a:spcPct val="0"/>
        </a:spcBef>
        <a:spcAft>
          <a:spcPct val="0"/>
        </a:spcAft>
        <a:defRPr sz="3200" b="1">
          <a:solidFill>
            <a:srgbClr val="002060"/>
          </a:solidFill>
          <a:latin typeface="黑体" pitchFamily="2" charset="-122"/>
          <a:ea typeface="黑体" pitchFamily="2" charset="-122"/>
        </a:defRPr>
      </a:lvl4pPr>
      <a:lvl5pPr algn="ctr" rtl="0" eaLnBrk="0" fontAlgn="base" hangingPunct="0">
        <a:spcBef>
          <a:spcPct val="0"/>
        </a:spcBef>
        <a:spcAft>
          <a:spcPct val="0"/>
        </a:spcAft>
        <a:defRPr sz="3200" b="1">
          <a:solidFill>
            <a:srgbClr val="002060"/>
          </a:solidFill>
          <a:latin typeface="黑体" pitchFamily="2" charset="-122"/>
          <a:ea typeface="黑体" pitchFamily="2" charset="-122"/>
        </a:defRPr>
      </a:lvl5pPr>
      <a:lvl6pPr marL="457200" algn="ctr" rtl="0" eaLnBrk="0" fontAlgn="base" hangingPunct="0">
        <a:spcBef>
          <a:spcPct val="0"/>
        </a:spcBef>
        <a:spcAft>
          <a:spcPct val="0"/>
        </a:spcAft>
        <a:defRPr sz="3200" b="1">
          <a:solidFill>
            <a:srgbClr val="002060"/>
          </a:solidFill>
          <a:latin typeface="黑体" pitchFamily="2" charset="-122"/>
          <a:ea typeface="黑体" pitchFamily="2" charset="-122"/>
        </a:defRPr>
      </a:lvl6pPr>
      <a:lvl7pPr marL="914400" algn="ctr" rtl="0" eaLnBrk="0" fontAlgn="base" hangingPunct="0">
        <a:spcBef>
          <a:spcPct val="0"/>
        </a:spcBef>
        <a:spcAft>
          <a:spcPct val="0"/>
        </a:spcAft>
        <a:defRPr sz="3200" b="1">
          <a:solidFill>
            <a:srgbClr val="002060"/>
          </a:solidFill>
          <a:latin typeface="黑体" pitchFamily="2" charset="-122"/>
          <a:ea typeface="黑体" pitchFamily="2" charset="-122"/>
        </a:defRPr>
      </a:lvl7pPr>
      <a:lvl8pPr marL="1371600" algn="ctr" rtl="0" eaLnBrk="0" fontAlgn="base" hangingPunct="0">
        <a:spcBef>
          <a:spcPct val="0"/>
        </a:spcBef>
        <a:spcAft>
          <a:spcPct val="0"/>
        </a:spcAft>
        <a:defRPr sz="3200" b="1">
          <a:solidFill>
            <a:srgbClr val="002060"/>
          </a:solidFill>
          <a:latin typeface="黑体" pitchFamily="2" charset="-122"/>
          <a:ea typeface="黑体" pitchFamily="2" charset="-122"/>
        </a:defRPr>
      </a:lvl8pPr>
      <a:lvl9pPr marL="1828800" algn="ctr" rtl="0" eaLnBrk="0" fontAlgn="base" hangingPunct="0">
        <a:spcBef>
          <a:spcPct val="0"/>
        </a:spcBef>
        <a:spcAft>
          <a:spcPct val="0"/>
        </a:spcAft>
        <a:defRPr sz="3200" b="1">
          <a:solidFill>
            <a:srgbClr val="002060"/>
          </a:solidFill>
          <a:latin typeface="黑体" pitchFamily="2" charset="-122"/>
          <a:ea typeface="黑体"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5"/>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Arial" pitchFamily="34" charset="0"/>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5pPr>
      <a:lvl6pPr marL="25955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30527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5099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9671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图片 3" descr="蓝色系校徽标准版.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9950" y="1279525"/>
            <a:ext cx="4864100" cy="48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1" descr="红色系校徽展开式.png"/>
          <p:cNvPicPr>
            <a:picLocks noChangeAspect="1" noChangeArrowheads="1"/>
          </p:cNvPicPr>
          <p:nvPr/>
        </p:nvPicPr>
        <p:blipFill>
          <a:blip r:embed="rId14">
            <a:extLst>
              <a:ext uri="{28A0092B-C50C-407E-A947-70E740481C1C}">
                <a14:useLocalDpi xmlns:a14="http://schemas.microsoft.com/office/drawing/2010/main" val="0"/>
              </a:ext>
            </a:extLst>
          </a:blip>
          <a:srcRect b="-2881"/>
          <a:stretch>
            <a:fillRect/>
          </a:stretch>
        </p:blipFill>
        <p:spPr bwMode="auto">
          <a:xfrm>
            <a:off x="1042988" y="152400"/>
            <a:ext cx="21018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 4"/>
          <p:cNvGrpSpPr>
            <a:grpSpLocks/>
          </p:cNvGrpSpPr>
          <p:nvPr/>
        </p:nvGrpSpPr>
        <p:grpSpPr bwMode="auto">
          <a:xfrm>
            <a:off x="6240463" y="193675"/>
            <a:ext cx="2903537" cy="625475"/>
            <a:chOff x="0" y="0"/>
            <a:chExt cx="2902937" cy="625068"/>
          </a:xfrm>
        </p:grpSpPr>
        <p:pic>
          <p:nvPicPr>
            <p:cNvPr id="2055" name="Picture 2"/>
            <p:cNvPicPr>
              <a:picLocks noChangeAspect="1" noChangeArrowheads="1"/>
            </p:cNvPicPr>
            <p:nvPr userDrawn="1"/>
          </p:nvPicPr>
          <p:blipFill>
            <a:blip r:embed="rId15">
              <a:grayscl/>
              <a:extLst>
                <a:ext uri="{28A0092B-C50C-407E-A947-70E740481C1C}">
                  <a14:useLocalDpi xmlns:a14="http://schemas.microsoft.com/office/drawing/2010/main" val="0"/>
                </a:ext>
              </a:extLst>
            </a:blip>
            <a:srcRect/>
            <a:stretch>
              <a:fillRect/>
            </a:stretch>
          </p:blipFill>
          <p:spPr bwMode="auto">
            <a:xfrm>
              <a:off x="4761" y="0"/>
              <a:ext cx="1439565" cy="487046"/>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3"/>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453850" y="1587"/>
              <a:ext cx="1439564" cy="479113"/>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7" name="Group 7"/>
            <p:cNvGrpSpPr>
              <a:grpSpLocks/>
            </p:cNvGrpSpPr>
            <p:nvPr userDrawn="1"/>
          </p:nvGrpSpPr>
          <p:grpSpPr bwMode="auto">
            <a:xfrm>
              <a:off x="0" y="480700"/>
              <a:ext cx="2902937" cy="144368"/>
              <a:chOff x="0" y="0"/>
              <a:chExt cx="2902937" cy="144368"/>
            </a:xfrm>
          </p:grpSpPr>
          <p:sp>
            <p:nvSpPr>
              <p:cNvPr id="2058" name="Text Box 15"/>
              <p:cNvSpPr txBox="1">
                <a:spLocks noChangeArrowheads="1"/>
              </p:cNvSpPr>
              <p:nvPr userDrawn="1"/>
            </p:nvSpPr>
            <p:spPr bwMode="auto">
              <a:xfrm>
                <a:off x="0" y="0"/>
                <a:ext cx="726925" cy="144368"/>
              </a:xfrm>
              <a:prstGeom prst="rect">
                <a:avLst/>
              </a:prstGeom>
              <a:solidFill>
                <a:srgbClr val="8F112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2400">
                    <a:solidFill>
                      <a:schemeClr val="tx1"/>
                    </a:solidFill>
                    <a:latin typeface="Times New Roman" panose="02020603050405020304" pitchFamily="18" charset="0"/>
                    <a:ea typeface="黑体" panose="02010609060101010101" pitchFamily="49" charset="-122"/>
                  </a:defRPr>
                </a:lvl1pPr>
                <a:lvl2pPr marL="742950" indent="-285750">
                  <a:defRPr sz="2400">
                    <a:solidFill>
                      <a:schemeClr val="tx1"/>
                    </a:solidFill>
                    <a:latin typeface="Times New Roman" panose="02020603050405020304" pitchFamily="18" charset="0"/>
                    <a:ea typeface="黑体" panose="02010609060101010101" pitchFamily="49" charset="-122"/>
                  </a:defRPr>
                </a:lvl2pPr>
                <a:lvl3pPr marL="1143000" indent="-228600">
                  <a:defRPr sz="2400">
                    <a:solidFill>
                      <a:schemeClr val="tx1"/>
                    </a:solidFill>
                    <a:latin typeface="Times New Roman" panose="02020603050405020304" pitchFamily="18" charset="0"/>
                    <a:ea typeface="黑体" panose="02010609060101010101" pitchFamily="49" charset="-122"/>
                  </a:defRPr>
                </a:lvl3pPr>
                <a:lvl4pPr marL="1600200" indent="-228600">
                  <a:defRPr sz="2400">
                    <a:solidFill>
                      <a:schemeClr val="tx1"/>
                    </a:solidFill>
                    <a:latin typeface="Times New Roman" panose="02020603050405020304" pitchFamily="18" charset="0"/>
                    <a:ea typeface="黑体" panose="02010609060101010101" pitchFamily="49" charset="-122"/>
                  </a:defRPr>
                </a:lvl4pPr>
                <a:lvl5pPr marL="2057400" indent="-228600">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lgn="ctr"/>
                <a:r>
                  <a:rPr lang="en-US" altLang="zh-CN" sz="900">
                    <a:solidFill>
                      <a:schemeClr val="bg1"/>
                    </a:solidFill>
                    <a:latin typeface="Arial" panose="020B0604020202020204" pitchFamily="34" charset="0"/>
                  </a:rPr>
                  <a:t>1896</a:t>
                </a:r>
              </a:p>
            </p:txBody>
          </p:sp>
          <p:sp>
            <p:nvSpPr>
              <p:cNvPr id="2059" name="Text Box 16"/>
              <p:cNvSpPr txBox="1">
                <a:spLocks noChangeArrowheads="1"/>
              </p:cNvSpPr>
              <p:nvPr userDrawn="1"/>
            </p:nvSpPr>
            <p:spPr bwMode="auto">
              <a:xfrm>
                <a:off x="722163" y="0"/>
                <a:ext cx="726925" cy="144368"/>
              </a:xfrm>
              <a:prstGeom prst="rect">
                <a:avLst/>
              </a:prstGeom>
              <a:solidFill>
                <a:srgbClr val="8F112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2400">
                    <a:solidFill>
                      <a:schemeClr val="tx1"/>
                    </a:solidFill>
                    <a:latin typeface="Times New Roman" panose="02020603050405020304" pitchFamily="18" charset="0"/>
                    <a:ea typeface="黑体" panose="02010609060101010101" pitchFamily="49" charset="-122"/>
                  </a:defRPr>
                </a:lvl1pPr>
                <a:lvl2pPr marL="742950" indent="-285750">
                  <a:defRPr sz="2400">
                    <a:solidFill>
                      <a:schemeClr val="tx1"/>
                    </a:solidFill>
                    <a:latin typeface="Times New Roman" panose="02020603050405020304" pitchFamily="18" charset="0"/>
                    <a:ea typeface="黑体" panose="02010609060101010101" pitchFamily="49" charset="-122"/>
                  </a:defRPr>
                </a:lvl2pPr>
                <a:lvl3pPr marL="1143000" indent="-228600">
                  <a:defRPr sz="2400">
                    <a:solidFill>
                      <a:schemeClr val="tx1"/>
                    </a:solidFill>
                    <a:latin typeface="Times New Roman" panose="02020603050405020304" pitchFamily="18" charset="0"/>
                    <a:ea typeface="黑体" panose="02010609060101010101" pitchFamily="49" charset="-122"/>
                  </a:defRPr>
                </a:lvl3pPr>
                <a:lvl4pPr marL="1600200" indent="-228600">
                  <a:defRPr sz="2400">
                    <a:solidFill>
                      <a:schemeClr val="tx1"/>
                    </a:solidFill>
                    <a:latin typeface="Times New Roman" panose="02020603050405020304" pitchFamily="18" charset="0"/>
                    <a:ea typeface="黑体" panose="02010609060101010101" pitchFamily="49" charset="-122"/>
                  </a:defRPr>
                </a:lvl4pPr>
                <a:lvl5pPr marL="2057400" indent="-228600">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lgn="ctr"/>
                <a:r>
                  <a:rPr lang="en-US" altLang="zh-CN" sz="900">
                    <a:solidFill>
                      <a:schemeClr val="bg1"/>
                    </a:solidFill>
                    <a:latin typeface="Arial" panose="020B0604020202020204" pitchFamily="34" charset="0"/>
                  </a:rPr>
                  <a:t>1920</a:t>
                </a:r>
              </a:p>
            </p:txBody>
          </p:sp>
          <p:sp>
            <p:nvSpPr>
              <p:cNvPr id="2060" name="Text Box 17"/>
              <p:cNvSpPr txBox="1">
                <a:spLocks noChangeArrowheads="1"/>
              </p:cNvSpPr>
              <p:nvPr userDrawn="1"/>
            </p:nvSpPr>
            <p:spPr bwMode="auto">
              <a:xfrm>
                <a:off x="1449087" y="0"/>
                <a:ext cx="726925" cy="144368"/>
              </a:xfrm>
              <a:prstGeom prst="rect">
                <a:avLst/>
              </a:prstGeom>
              <a:solidFill>
                <a:srgbClr val="8F112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2400">
                    <a:solidFill>
                      <a:schemeClr val="tx1"/>
                    </a:solidFill>
                    <a:latin typeface="Times New Roman" panose="02020603050405020304" pitchFamily="18" charset="0"/>
                    <a:ea typeface="黑体" panose="02010609060101010101" pitchFamily="49" charset="-122"/>
                  </a:defRPr>
                </a:lvl1pPr>
                <a:lvl2pPr marL="742950" indent="-285750">
                  <a:defRPr sz="2400">
                    <a:solidFill>
                      <a:schemeClr val="tx1"/>
                    </a:solidFill>
                    <a:latin typeface="Times New Roman" panose="02020603050405020304" pitchFamily="18" charset="0"/>
                    <a:ea typeface="黑体" panose="02010609060101010101" pitchFamily="49" charset="-122"/>
                  </a:defRPr>
                </a:lvl2pPr>
                <a:lvl3pPr marL="1143000" indent="-228600">
                  <a:defRPr sz="2400">
                    <a:solidFill>
                      <a:schemeClr val="tx1"/>
                    </a:solidFill>
                    <a:latin typeface="Times New Roman" panose="02020603050405020304" pitchFamily="18" charset="0"/>
                    <a:ea typeface="黑体" panose="02010609060101010101" pitchFamily="49" charset="-122"/>
                  </a:defRPr>
                </a:lvl3pPr>
                <a:lvl4pPr marL="1600200" indent="-228600">
                  <a:defRPr sz="2400">
                    <a:solidFill>
                      <a:schemeClr val="tx1"/>
                    </a:solidFill>
                    <a:latin typeface="Times New Roman" panose="02020603050405020304" pitchFamily="18" charset="0"/>
                    <a:ea typeface="黑体" panose="02010609060101010101" pitchFamily="49" charset="-122"/>
                  </a:defRPr>
                </a:lvl4pPr>
                <a:lvl5pPr marL="2057400" indent="-228600">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lgn="ctr"/>
                <a:r>
                  <a:rPr lang="en-US" altLang="zh-CN" sz="900">
                    <a:solidFill>
                      <a:schemeClr val="bg1"/>
                    </a:solidFill>
                    <a:latin typeface="Arial" panose="020B0604020202020204" pitchFamily="34" charset="0"/>
                  </a:rPr>
                  <a:t>1987</a:t>
                </a:r>
              </a:p>
            </p:txBody>
          </p:sp>
          <p:sp>
            <p:nvSpPr>
              <p:cNvPr id="2061" name="Text Box 18"/>
              <p:cNvSpPr txBox="1">
                <a:spLocks noChangeArrowheads="1"/>
              </p:cNvSpPr>
              <p:nvPr userDrawn="1"/>
            </p:nvSpPr>
            <p:spPr bwMode="auto">
              <a:xfrm>
                <a:off x="2176012" y="0"/>
                <a:ext cx="726925" cy="144368"/>
              </a:xfrm>
              <a:prstGeom prst="rect">
                <a:avLst/>
              </a:prstGeom>
              <a:solidFill>
                <a:srgbClr val="8F112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2400">
                    <a:solidFill>
                      <a:schemeClr val="tx1"/>
                    </a:solidFill>
                    <a:latin typeface="Times New Roman" panose="02020603050405020304" pitchFamily="18" charset="0"/>
                    <a:ea typeface="黑体" panose="02010609060101010101" pitchFamily="49" charset="-122"/>
                  </a:defRPr>
                </a:lvl1pPr>
                <a:lvl2pPr marL="742950" indent="-285750">
                  <a:defRPr sz="2400">
                    <a:solidFill>
                      <a:schemeClr val="tx1"/>
                    </a:solidFill>
                    <a:latin typeface="Times New Roman" panose="02020603050405020304" pitchFamily="18" charset="0"/>
                    <a:ea typeface="黑体" panose="02010609060101010101" pitchFamily="49" charset="-122"/>
                  </a:defRPr>
                </a:lvl2pPr>
                <a:lvl3pPr marL="1143000" indent="-228600">
                  <a:defRPr sz="2400">
                    <a:solidFill>
                      <a:schemeClr val="tx1"/>
                    </a:solidFill>
                    <a:latin typeface="Times New Roman" panose="02020603050405020304" pitchFamily="18" charset="0"/>
                    <a:ea typeface="黑体" panose="02010609060101010101" pitchFamily="49" charset="-122"/>
                  </a:defRPr>
                </a:lvl3pPr>
                <a:lvl4pPr marL="1600200" indent="-228600">
                  <a:defRPr sz="2400">
                    <a:solidFill>
                      <a:schemeClr val="tx1"/>
                    </a:solidFill>
                    <a:latin typeface="Times New Roman" panose="02020603050405020304" pitchFamily="18" charset="0"/>
                    <a:ea typeface="黑体" panose="02010609060101010101" pitchFamily="49" charset="-122"/>
                  </a:defRPr>
                </a:lvl4pPr>
                <a:lvl5pPr marL="2057400" indent="-228600">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lgn="ctr"/>
                <a:r>
                  <a:rPr lang="en-US" altLang="zh-CN" sz="900">
                    <a:solidFill>
                      <a:schemeClr val="bg1"/>
                    </a:solidFill>
                    <a:latin typeface="Arial" panose="020B0604020202020204" pitchFamily="34" charset="0"/>
                  </a:rPr>
                  <a:t>2006</a:t>
                </a:r>
              </a:p>
            </p:txBody>
          </p:sp>
        </p:grpSp>
      </p:grpSp>
      <p:pic>
        <p:nvPicPr>
          <p:cNvPr id="2053" name="Picture 25" descr="红色系校徽标准版"/>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itchFamily="2" charset="-122"/>
          <a:ea typeface="黑体" pitchFamily="2" charset="-122"/>
        </a:defRPr>
      </a:lvl2pPr>
      <a:lvl3pPr algn="ctr" rtl="0" eaLnBrk="0" fontAlgn="base" hangingPunct="0">
        <a:spcBef>
          <a:spcPct val="0"/>
        </a:spcBef>
        <a:spcAft>
          <a:spcPct val="0"/>
        </a:spcAft>
        <a:defRPr sz="3200" b="1">
          <a:solidFill>
            <a:srgbClr val="002060"/>
          </a:solidFill>
          <a:latin typeface="黑体" pitchFamily="2" charset="-122"/>
          <a:ea typeface="黑体" pitchFamily="2" charset="-122"/>
        </a:defRPr>
      </a:lvl3pPr>
      <a:lvl4pPr algn="ctr" rtl="0" eaLnBrk="0" fontAlgn="base" hangingPunct="0">
        <a:spcBef>
          <a:spcPct val="0"/>
        </a:spcBef>
        <a:spcAft>
          <a:spcPct val="0"/>
        </a:spcAft>
        <a:defRPr sz="3200" b="1">
          <a:solidFill>
            <a:srgbClr val="002060"/>
          </a:solidFill>
          <a:latin typeface="黑体" pitchFamily="2" charset="-122"/>
          <a:ea typeface="黑体" pitchFamily="2" charset="-122"/>
        </a:defRPr>
      </a:lvl4pPr>
      <a:lvl5pPr algn="ctr" rtl="0" eaLnBrk="0" fontAlgn="base" hangingPunct="0">
        <a:spcBef>
          <a:spcPct val="0"/>
        </a:spcBef>
        <a:spcAft>
          <a:spcPct val="0"/>
        </a:spcAft>
        <a:defRPr sz="3200" b="1">
          <a:solidFill>
            <a:srgbClr val="002060"/>
          </a:solidFill>
          <a:latin typeface="黑体" pitchFamily="2" charset="-122"/>
          <a:ea typeface="黑体" pitchFamily="2" charset="-122"/>
        </a:defRPr>
      </a:lvl5pPr>
      <a:lvl6pPr marL="457200" algn="ctr" rtl="0" eaLnBrk="0" fontAlgn="base" hangingPunct="0">
        <a:spcBef>
          <a:spcPct val="0"/>
        </a:spcBef>
        <a:spcAft>
          <a:spcPct val="0"/>
        </a:spcAft>
        <a:defRPr sz="3200" b="1">
          <a:solidFill>
            <a:srgbClr val="002060"/>
          </a:solidFill>
          <a:latin typeface="黑体" pitchFamily="2" charset="-122"/>
          <a:ea typeface="黑体" pitchFamily="2" charset="-122"/>
        </a:defRPr>
      </a:lvl6pPr>
      <a:lvl7pPr marL="914400" algn="ctr" rtl="0" eaLnBrk="0" fontAlgn="base" hangingPunct="0">
        <a:spcBef>
          <a:spcPct val="0"/>
        </a:spcBef>
        <a:spcAft>
          <a:spcPct val="0"/>
        </a:spcAft>
        <a:defRPr sz="3200" b="1">
          <a:solidFill>
            <a:srgbClr val="002060"/>
          </a:solidFill>
          <a:latin typeface="黑体" pitchFamily="2" charset="-122"/>
          <a:ea typeface="黑体" pitchFamily="2" charset="-122"/>
        </a:defRPr>
      </a:lvl7pPr>
      <a:lvl8pPr marL="1371600" algn="ctr" rtl="0" eaLnBrk="0" fontAlgn="base" hangingPunct="0">
        <a:spcBef>
          <a:spcPct val="0"/>
        </a:spcBef>
        <a:spcAft>
          <a:spcPct val="0"/>
        </a:spcAft>
        <a:defRPr sz="3200" b="1">
          <a:solidFill>
            <a:srgbClr val="002060"/>
          </a:solidFill>
          <a:latin typeface="黑体" pitchFamily="2" charset="-122"/>
          <a:ea typeface="黑体" pitchFamily="2" charset="-122"/>
        </a:defRPr>
      </a:lvl8pPr>
      <a:lvl9pPr marL="1828800" algn="ctr" rtl="0" eaLnBrk="0" fontAlgn="base" hangingPunct="0">
        <a:spcBef>
          <a:spcPct val="0"/>
        </a:spcBef>
        <a:spcAft>
          <a:spcPct val="0"/>
        </a:spcAft>
        <a:defRPr sz="3200" b="1">
          <a:solidFill>
            <a:srgbClr val="002060"/>
          </a:solidFill>
          <a:latin typeface="黑体" pitchFamily="2" charset="-122"/>
          <a:ea typeface="黑体"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8"/>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Arial" pitchFamily="34" charset="0"/>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5pPr>
      <a:lvl6pPr marL="25955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30527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5099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9671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6.wmf"/><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50.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w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wmf"/><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5.w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12"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93.jpeg"/><Relationship Id="rId11" Type="http://schemas.openxmlformats.org/officeDocument/2006/relationships/image" Target="../media/image98.jpeg"/><Relationship Id="rId5" Type="http://schemas.openxmlformats.org/officeDocument/2006/relationships/image" Target="../media/image92.jpeg"/><Relationship Id="rId10" Type="http://schemas.openxmlformats.org/officeDocument/2006/relationships/image" Target="../media/image97.jpeg"/><Relationship Id="rId4" Type="http://schemas.openxmlformats.org/officeDocument/2006/relationships/image" Target="../media/image91.jpeg"/><Relationship Id="rId9" Type="http://schemas.openxmlformats.org/officeDocument/2006/relationships/image" Target="../media/image96.jpeg"/></Relationships>
</file>

<file path=ppt/slides/_rels/slide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ctrTitle" idx="4294967295"/>
          </p:nvPr>
        </p:nvSpPr>
        <p:spPr bwMode="auto">
          <a:xfrm>
            <a:off x="392824" y="1899449"/>
            <a:ext cx="8388423" cy="1042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anchorCtr="1"/>
          <a:lstStyle/>
          <a:p>
            <a:pPr eaLnBrk="1" hangingPunct="1">
              <a:lnSpc>
                <a:spcPct val="133000"/>
              </a:lnSpc>
            </a:pPr>
            <a:r>
              <a:rPr lang="en-US" altLang="zh-CN" sz="4000" dirty="0" smtClean="0">
                <a:solidFill>
                  <a:srgbClr val="A50021"/>
                </a:solidFill>
                <a:latin typeface="Arial Black" panose="020B0A04020102020204" pitchFamily="34" charset="0"/>
                <a:ea typeface="黑体" panose="02010609060101010101" pitchFamily="49" charset="-122"/>
              </a:rPr>
              <a:t>Chapter 8 </a:t>
            </a:r>
            <a:br>
              <a:rPr lang="en-US" altLang="zh-CN" sz="4000" dirty="0" smtClean="0">
                <a:solidFill>
                  <a:srgbClr val="A50021"/>
                </a:solidFill>
                <a:latin typeface="Arial Black" panose="020B0A04020102020204" pitchFamily="34" charset="0"/>
                <a:ea typeface="黑体" panose="02010609060101010101" pitchFamily="49" charset="-122"/>
              </a:rPr>
            </a:br>
            <a:r>
              <a:rPr lang="en-US" altLang="zh-CN" sz="4000" dirty="0" smtClean="0">
                <a:solidFill>
                  <a:srgbClr val="A50021"/>
                </a:solidFill>
                <a:latin typeface="Arial Black" panose="020B0A04020102020204" pitchFamily="34" charset="0"/>
                <a:ea typeface="黑体" panose="02010609060101010101" pitchFamily="49" charset="-122"/>
              </a:rPr>
              <a:t>Image Compression</a:t>
            </a:r>
            <a:endParaRPr lang="en-US" sz="4000" dirty="0" smtClean="0">
              <a:solidFill>
                <a:srgbClr val="A50021"/>
              </a:solidFill>
              <a:latin typeface="Arial Black" panose="020B0A04020102020204" pitchFamily="34" charset="0"/>
              <a:ea typeface="黑体"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520" y="4081258"/>
            <a:ext cx="2329997" cy="2329997"/>
          </a:xfrm>
          <a:prstGeom prst="rect">
            <a:avLst/>
          </a:prstGeom>
        </p:spPr>
      </p:pic>
      <p:sp>
        <p:nvSpPr>
          <p:cNvPr id="4" name="矩形 3"/>
          <p:cNvSpPr/>
          <p:nvPr/>
        </p:nvSpPr>
        <p:spPr>
          <a:xfrm>
            <a:off x="4144845" y="4725144"/>
            <a:ext cx="3624380" cy="1446550"/>
          </a:xfrm>
          <a:prstGeom prst="rect">
            <a:avLst/>
          </a:prstGeom>
          <a:noFill/>
          <a:effectLst>
            <a:glow rad="127000">
              <a:schemeClr val="accent1">
                <a:alpha val="94000"/>
              </a:schemeClr>
            </a:glow>
            <a:reflection stA="45000" endPos="6000" dist="50800" dir="5400000" sy="-100000" algn="bl" rotWithShape="0"/>
          </a:effectLst>
        </p:spPr>
        <p:txBody>
          <a:bodyPr wrap="square" lIns="91440" tIns="45720" rIns="91440" bIns="45720">
            <a:spAutoFit/>
          </a:bodyPr>
          <a:lstStyle/>
          <a:p>
            <a:pPr algn="ctr"/>
            <a:r>
              <a:rPr lang="zh-CN" altLang="en-US" sz="4400" b="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tx1"/>
                  </a:outerShdw>
                </a:effectLst>
                <a:latin typeface="华文琥珀" panose="02010800040101010101" pitchFamily="2" charset="-122"/>
                <a:ea typeface="华文琥珀" panose="02010800040101010101" pitchFamily="2" charset="-122"/>
              </a:rPr>
              <a:t>智能视觉</a:t>
            </a:r>
            <a:r>
              <a:rPr lang="zh-CN" altLang="en-US" sz="4400" b="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tx1"/>
                  </a:outerShdw>
                </a:effectLst>
                <a:latin typeface="华文琥珀" panose="02010800040101010101" pitchFamily="2" charset="-122"/>
                <a:ea typeface="华文琥珀" panose="02010800040101010101" pitchFamily="2" charset="-122"/>
              </a:rPr>
              <a:t>理解</a:t>
            </a:r>
            <a:endParaRPr lang="en-US" altLang="zh-CN" sz="4400" b="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tx1"/>
                </a:outerShdw>
              </a:effectLst>
              <a:latin typeface="华文琥珀" panose="02010800040101010101" pitchFamily="2" charset="-122"/>
              <a:ea typeface="华文琥珀" panose="02010800040101010101" pitchFamily="2" charset="-122"/>
            </a:endParaRPr>
          </a:p>
          <a:p>
            <a:pPr algn="ctr"/>
            <a:r>
              <a:rPr lang="zh-CN" altLang="en-US" sz="4400" b="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tx1"/>
                  </a:outerShdw>
                </a:effectLst>
                <a:latin typeface="华文琥珀" panose="02010800040101010101" pitchFamily="2" charset="-122"/>
                <a:ea typeface="华文琥珀" panose="02010800040101010101" pitchFamily="2" charset="-122"/>
              </a:rPr>
              <a:t>实验室</a:t>
            </a:r>
            <a:endParaRPr lang="zh-CN" altLang="en-US" sz="4400" b="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tx1"/>
                </a:outerShdw>
              </a:effectLst>
              <a:latin typeface="华文琥珀" panose="02010800040101010101" pitchFamily="2" charset="-122"/>
              <a:ea typeface="华文琥珀"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2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677" y="2183099"/>
            <a:ext cx="8298571" cy="370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476477" y="1373613"/>
            <a:ext cx="6619647"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TABLE 8.2</a:t>
            </a:r>
          </a:p>
          <a:p>
            <a:r>
              <a:rPr lang="en-US" altLang="zh-CN" sz="2000" dirty="0" smtClean="0">
                <a:solidFill>
                  <a:schemeClr val="tx1"/>
                </a:solidFill>
                <a:latin typeface="Times New Roman" panose="02020603050405020304" pitchFamily="18" charset="0"/>
                <a:cs typeface="Times New Roman" panose="02020603050405020304" pitchFamily="18" charset="0"/>
              </a:rPr>
              <a:t>Rating scale of the Television Allocations Study Organization.</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379800" y="599578"/>
            <a:ext cx="4310795" cy="523220"/>
          </a:xfrm>
          <a:prstGeom prst="rect">
            <a:avLst/>
          </a:prstGeom>
          <a:noFill/>
        </p:spPr>
        <p:txBody>
          <a:bodyPr wrap="none" rtlCol="0">
            <a:spAutoFit/>
          </a:bodyPr>
          <a:lstStyle/>
          <a:p>
            <a:r>
              <a:rPr lang="en-US" altLang="zh-CN" sz="2800" dirty="0" smtClean="0">
                <a:latin typeface="Arial Black" panose="020B0A04020102020204" pitchFamily="34" charset="0"/>
              </a:rPr>
              <a:t>8.1.5 Fidelity Criteria</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23660902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346"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437099" y="1809751"/>
            <a:ext cx="8510052" cy="287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437099" y="5371666"/>
            <a:ext cx="5675120"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8.4</a:t>
            </a:r>
          </a:p>
          <a:p>
            <a:r>
              <a:rPr lang="en-US" altLang="zh-CN" sz="2000" b="0" dirty="0" smtClean="0">
                <a:solidFill>
                  <a:schemeClr val="tx1"/>
                </a:solidFill>
                <a:latin typeface="Times New Roman" panose="02020603050405020304" pitchFamily="18" charset="0"/>
                <a:cs typeface="Times New Roman" panose="02020603050405020304" pitchFamily="18" charset="0"/>
              </a:rPr>
              <a:t>Three approximations of the image in Fig. 8.1(a).</a:t>
            </a:r>
          </a:p>
        </p:txBody>
      </p:sp>
      <p:sp>
        <p:nvSpPr>
          <p:cNvPr id="6" name="文本框 5"/>
          <p:cNvSpPr txBox="1"/>
          <p:nvPr/>
        </p:nvSpPr>
        <p:spPr>
          <a:xfrm>
            <a:off x="2379800" y="599578"/>
            <a:ext cx="4310795" cy="523220"/>
          </a:xfrm>
          <a:prstGeom prst="rect">
            <a:avLst/>
          </a:prstGeom>
          <a:noFill/>
        </p:spPr>
        <p:txBody>
          <a:bodyPr wrap="none" rtlCol="0">
            <a:spAutoFit/>
          </a:bodyPr>
          <a:lstStyle/>
          <a:p>
            <a:r>
              <a:rPr lang="en-US" altLang="zh-CN" sz="2800" dirty="0" smtClean="0">
                <a:latin typeface="Arial Black" panose="020B0A04020102020204" pitchFamily="34" charset="0"/>
              </a:rPr>
              <a:t>8.1.5 Fidelity Criteria</a:t>
            </a:r>
            <a:endParaRPr lang="zh-CN" altLang="en-US" dirty="0">
              <a:latin typeface="Arial Black" panose="020B0A04020102020204" pitchFamily="34" charset="0"/>
            </a:endParaRPr>
          </a:p>
        </p:txBody>
      </p:sp>
      <p:sp>
        <p:nvSpPr>
          <p:cNvPr id="2" name="文本框 1"/>
          <p:cNvSpPr txBox="1"/>
          <p:nvPr/>
        </p:nvSpPr>
        <p:spPr>
          <a:xfrm>
            <a:off x="777240" y="1348086"/>
            <a:ext cx="1602560" cy="461665"/>
          </a:xfrm>
          <a:prstGeom prst="rect">
            <a:avLst/>
          </a:prstGeom>
          <a:noFill/>
        </p:spPr>
        <p:txBody>
          <a:bodyPr wrap="square" rtlCol="0">
            <a:spAutoFit/>
          </a:bodyPr>
          <a:lstStyle/>
          <a:p>
            <a:r>
              <a:rPr lang="en-US" altLang="zh-CN" i="1" dirty="0" smtClean="0">
                <a:solidFill>
                  <a:srgbClr val="FF0000"/>
                </a:solidFill>
              </a:rPr>
              <a:t>RMS</a:t>
            </a:r>
            <a:r>
              <a:rPr lang="en-US" altLang="zh-CN" dirty="0" smtClean="0">
                <a:solidFill>
                  <a:srgbClr val="FF0000"/>
                </a:solidFill>
              </a:rPr>
              <a:t>=5.17</a:t>
            </a:r>
            <a:endParaRPr lang="zh-CN" altLang="en-US" dirty="0">
              <a:solidFill>
                <a:srgbClr val="FF0000"/>
              </a:solidFill>
            </a:endParaRPr>
          </a:p>
        </p:txBody>
      </p:sp>
      <p:sp>
        <p:nvSpPr>
          <p:cNvPr id="7" name="文本框 6"/>
          <p:cNvSpPr txBox="1"/>
          <p:nvPr/>
        </p:nvSpPr>
        <p:spPr>
          <a:xfrm>
            <a:off x="3658897" y="1348085"/>
            <a:ext cx="1752599" cy="461665"/>
          </a:xfrm>
          <a:prstGeom prst="rect">
            <a:avLst/>
          </a:prstGeom>
          <a:noFill/>
        </p:spPr>
        <p:txBody>
          <a:bodyPr wrap="square" rtlCol="0">
            <a:spAutoFit/>
          </a:bodyPr>
          <a:lstStyle/>
          <a:p>
            <a:r>
              <a:rPr lang="en-US" altLang="zh-CN" i="1" dirty="0" smtClean="0">
                <a:solidFill>
                  <a:srgbClr val="FF0000"/>
                </a:solidFill>
              </a:rPr>
              <a:t>RMS</a:t>
            </a:r>
            <a:r>
              <a:rPr lang="en-US" altLang="zh-CN" dirty="0" smtClean="0">
                <a:solidFill>
                  <a:srgbClr val="FF0000"/>
                </a:solidFill>
              </a:rPr>
              <a:t>=15.67</a:t>
            </a:r>
            <a:endParaRPr lang="zh-CN" altLang="en-US" dirty="0">
              <a:solidFill>
                <a:srgbClr val="FF0000"/>
              </a:solidFill>
            </a:endParaRPr>
          </a:p>
        </p:txBody>
      </p:sp>
      <p:sp>
        <p:nvSpPr>
          <p:cNvPr id="8" name="文本框 7"/>
          <p:cNvSpPr txBox="1"/>
          <p:nvPr/>
        </p:nvSpPr>
        <p:spPr>
          <a:xfrm>
            <a:off x="6584977" y="1348084"/>
            <a:ext cx="1752599" cy="461665"/>
          </a:xfrm>
          <a:prstGeom prst="rect">
            <a:avLst/>
          </a:prstGeom>
          <a:noFill/>
        </p:spPr>
        <p:txBody>
          <a:bodyPr wrap="square" rtlCol="0">
            <a:spAutoFit/>
          </a:bodyPr>
          <a:lstStyle/>
          <a:p>
            <a:r>
              <a:rPr lang="en-US" altLang="zh-CN" i="1" dirty="0" smtClean="0">
                <a:solidFill>
                  <a:srgbClr val="FF0000"/>
                </a:solidFill>
              </a:rPr>
              <a:t>RMS</a:t>
            </a:r>
            <a:r>
              <a:rPr lang="en-US" altLang="zh-CN" dirty="0" smtClean="0">
                <a:solidFill>
                  <a:srgbClr val="FF0000"/>
                </a:solidFill>
              </a:rPr>
              <a:t>=14.17</a:t>
            </a:r>
            <a:endParaRPr lang="zh-CN" altLang="en-US" dirty="0">
              <a:solidFill>
                <a:srgbClr val="FF0000"/>
              </a:solidFill>
            </a:endParaRPr>
          </a:p>
        </p:txBody>
      </p:sp>
      <p:sp>
        <p:nvSpPr>
          <p:cNvPr id="9" name="文本框 8"/>
          <p:cNvSpPr txBox="1"/>
          <p:nvPr/>
        </p:nvSpPr>
        <p:spPr>
          <a:xfrm>
            <a:off x="853440" y="4684713"/>
            <a:ext cx="1409700" cy="461665"/>
          </a:xfrm>
          <a:prstGeom prst="rect">
            <a:avLst/>
          </a:prstGeom>
          <a:noFill/>
        </p:spPr>
        <p:txBody>
          <a:bodyPr wrap="square" rtlCol="0">
            <a:spAutoFit/>
          </a:bodyPr>
          <a:lstStyle/>
          <a:p>
            <a:r>
              <a:rPr lang="en-US" altLang="zh-CN" dirty="0" smtClean="0">
                <a:solidFill>
                  <a:srgbClr val="0000FF"/>
                </a:solidFill>
              </a:rPr>
              <a:t>Excellent</a:t>
            </a:r>
            <a:endParaRPr lang="zh-CN" altLang="en-US" dirty="0">
              <a:solidFill>
                <a:srgbClr val="0000FF"/>
              </a:solidFill>
            </a:endParaRPr>
          </a:p>
        </p:txBody>
      </p:sp>
      <p:sp>
        <p:nvSpPr>
          <p:cNvPr id="10" name="文本框 9"/>
          <p:cNvSpPr txBox="1"/>
          <p:nvPr/>
        </p:nvSpPr>
        <p:spPr>
          <a:xfrm>
            <a:off x="3931920" y="4684713"/>
            <a:ext cx="1409700" cy="830997"/>
          </a:xfrm>
          <a:prstGeom prst="rect">
            <a:avLst/>
          </a:prstGeom>
          <a:noFill/>
        </p:spPr>
        <p:txBody>
          <a:bodyPr wrap="square" rtlCol="0">
            <a:spAutoFit/>
          </a:bodyPr>
          <a:lstStyle/>
          <a:p>
            <a:r>
              <a:rPr lang="en-US" altLang="zh-CN" dirty="0" smtClean="0">
                <a:solidFill>
                  <a:srgbClr val="0000FF"/>
                </a:solidFill>
              </a:rPr>
              <a:t>Passable/Marginal</a:t>
            </a:r>
            <a:endParaRPr lang="zh-CN" altLang="en-US" dirty="0">
              <a:solidFill>
                <a:srgbClr val="0000FF"/>
              </a:solidFill>
            </a:endParaRPr>
          </a:p>
        </p:txBody>
      </p:sp>
      <p:sp>
        <p:nvSpPr>
          <p:cNvPr id="11" name="文本框 10"/>
          <p:cNvSpPr txBox="1"/>
          <p:nvPr/>
        </p:nvSpPr>
        <p:spPr>
          <a:xfrm>
            <a:off x="6690595" y="4684713"/>
            <a:ext cx="1409700" cy="830997"/>
          </a:xfrm>
          <a:prstGeom prst="rect">
            <a:avLst/>
          </a:prstGeom>
          <a:noFill/>
        </p:spPr>
        <p:txBody>
          <a:bodyPr wrap="square" rtlCol="0">
            <a:spAutoFit/>
          </a:bodyPr>
          <a:lstStyle/>
          <a:p>
            <a:r>
              <a:rPr lang="en-US" altLang="zh-CN" dirty="0" smtClean="0">
                <a:solidFill>
                  <a:srgbClr val="0000FF"/>
                </a:solidFill>
              </a:rPr>
              <a:t>Inferior/</a:t>
            </a:r>
          </a:p>
          <a:p>
            <a:r>
              <a:rPr lang="en-US" altLang="zh-CN" dirty="0" smtClean="0">
                <a:solidFill>
                  <a:srgbClr val="0000FF"/>
                </a:solidFill>
              </a:rPr>
              <a:t>Unusable</a:t>
            </a:r>
            <a:endParaRPr lang="zh-CN" altLang="en-US" dirty="0">
              <a:solidFill>
                <a:srgbClr val="0000FF"/>
              </a:solidFill>
            </a:endParaRPr>
          </a:p>
        </p:txBody>
      </p:sp>
    </p:spTree>
    <p:extLst>
      <p:ext uri="{BB962C8B-B14F-4D97-AF65-F5344CB8AC3E}">
        <p14:creationId xmlns:p14="http://schemas.microsoft.com/office/powerpoint/2010/main" val="3146907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042"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414692" y="2480468"/>
            <a:ext cx="8432390" cy="332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137597" y="599578"/>
            <a:ext cx="6673943" cy="523220"/>
          </a:xfrm>
          <a:prstGeom prst="rect">
            <a:avLst/>
          </a:prstGeom>
          <a:noFill/>
        </p:spPr>
        <p:txBody>
          <a:bodyPr wrap="none" rtlCol="0">
            <a:spAutoFit/>
          </a:bodyPr>
          <a:lstStyle/>
          <a:p>
            <a:r>
              <a:rPr lang="en-US" altLang="zh-CN" sz="2800" dirty="0" smtClean="0">
                <a:latin typeface="Arial Black" panose="020B0A04020102020204" pitchFamily="34" charset="0"/>
              </a:rPr>
              <a:t>8.1.4 Image Compression Models</a:t>
            </a:r>
            <a:endParaRPr lang="zh-CN" altLang="en-US" dirty="0">
              <a:latin typeface="Arial Black" panose="020B0A04020102020204" pitchFamily="34" charset="0"/>
            </a:endParaRPr>
          </a:p>
        </p:txBody>
      </p:sp>
      <p:sp>
        <p:nvSpPr>
          <p:cNvPr id="5" name="文本框 4"/>
          <p:cNvSpPr txBox="1"/>
          <p:nvPr/>
        </p:nvSpPr>
        <p:spPr>
          <a:xfrm>
            <a:off x="661354" y="1600270"/>
            <a:ext cx="6780846"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8.5</a:t>
            </a:r>
          </a:p>
          <a:p>
            <a:r>
              <a:rPr lang="en-US" altLang="zh-CN" sz="2000" b="0" dirty="0" smtClean="0">
                <a:solidFill>
                  <a:schemeClr val="tx1"/>
                </a:solidFill>
                <a:latin typeface="Times New Roman" panose="02020603050405020304" pitchFamily="18" charset="0"/>
                <a:cs typeface="Times New Roman" panose="02020603050405020304" pitchFamily="18" charset="0"/>
              </a:rPr>
              <a:t>Functional block diagram of general image compression system.</a:t>
            </a:r>
          </a:p>
        </p:txBody>
      </p:sp>
    </p:spTree>
    <p:extLst>
      <p:ext uri="{BB962C8B-B14F-4D97-AF65-F5344CB8AC3E}">
        <p14:creationId xmlns:p14="http://schemas.microsoft.com/office/powerpoint/2010/main" val="6315669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018"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26777" y="1706998"/>
            <a:ext cx="7031772" cy="515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707603" y="599578"/>
            <a:ext cx="3671198" cy="523220"/>
          </a:xfrm>
          <a:prstGeom prst="rect">
            <a:avLst/>
          </a:prstGeom>
          <a:noFill/>
        </p:spPr>
        <p:txBody>
          <a:bodyPr wrap="none" rtlCol="0">
            <a:spAutoFit/>
          </a:bodyPr>
          <a:lstStyle/>
          <a:p>
            <a:r>
              <a:rPr lang="en-US" altLang="zh-CN" sz="2800" dirty="0" smtClean="0">
                <a:latin typeface="Arial Black" panose="020B0A04020102020204" pitchFamily="34" charset="0"/>
              </a:rPr>
              <a:t>8.1 Fundamentals</a:t>
            </a:r>
            <a:endParaRPr lang="zh-CN" altLang="en-US" dirty="0">
              <a:latin typeface="Arial Black" panose="020B0A04020102020204" pitchFamily="34" charset="0"/>
            </a:endParaRPr>
          </a:p>
        </p:txBody>
      </p:sp>
      <p:sp>
        <p:nvSpPr>
          <p:cNvPr id="5" name="文本框 4"/>
          <p:cNvSpPr txBox="1"/>
          <p:nvPr/>
        </p:nvSpPr>
        <p:spPr>
          <a:xfrm>
            <a:off x="6725774" y="1971178"/>
            <a:ext cx="2179101" cy="1938992"/>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8.6</a:t>
            </a:r>
          </a:p>
          <a:p>
            <a:r>
              <a:rPr lang="en-US" altLang="zh-CN" sz="2000" b="0" dirty="0" smtClean="0">
                <a:solidFill>
                  <a:schemeClr val="tx1"/>
                </a:solidFill>
                <a:latin typeface="Times New Roman" panose="02020603050405020304" pitchFamily="18" charset="0"/>
                <a:cs typeface="Times New Roman" panose="02020603050405020304" pitchFamily="18" charset="0"/>
              </a:rPr>
              <a:t>Some popular image compression standards, file formats, and containers.</a:t>
            </a:r>
          </a:p>
        </p:txBody>
      </p:sp>
      <p:sp>
        <p:nvSpPr>
          <p:cNvPr id="6" name="文本框 5"/>
          <p:cNvSpPr txBox="1"/>
          <p:nvPr/>
        </p:nvSpPr>
        <p:spPr>
          <a:xfrm>
            <a:off x="0" y="1183778"/>
            <a:ext cx="6553200" cy="523220"/>
          </a:xfrm>
          <a:prstGeom prst="rect">
            <a:avLst/>
          </a:prstGeom>
          <a:noFill/>
        </p:spPr>
        <p:txBody>
          <a:bodyPr wrap="square" rtlCol="0">
            <a:spAutoFit/>
          </a:bodyPr>
          <a:lstStyle/>
          <a:p>
            <a:pPr algn="ctr"/>
            <a:r>
              <a:rPr lang="en-US" altLang="zh-CN" sz="2800" b="1" dirty="0" smtClean="0">
                <a:solidFill>
                  <a:srgbClr val="0000FF"/>
                </a:solidFill>
              </a:rPr>
              <a:t>BLACK: internationally sanctioned</a:t>
            </a:r>
            <a:endParaRPr lang="zh-CN" altLang="en-US" sz="2800" b="1" dirty="0">
              <a:solidFill>
                <a:srgbClr val="0000FF"/>
              </a:solidFill>
            </a:endParaRPr>
          </a:p>
        </p:txBody>
      </p:sp>
    </p:spTree>
    <p:extLst>
      <p:ext uri="{BB962C8B-B14F-4D97-AF65-F5344CB8AC3E}">
        <p14:creationId xmlns:p14="http://schemas.microsoft.com/office/powerpoint/2010/main" val="1915716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22"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840417" y="2353399"/>
            <a:ext cx="7376478" cy="3475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328726" y="599578"/>
            <a:ext cx="4399859" cy="523220"/>
          </a:xfrm>
          <a:prstGeom prst="rect">
            <a:avLst/>
          </a:prstGeom>
          <a:noFill/>
        </p:spPr>
        <p:txBody>
          <a:bodyPr wrap="none" rtlCol="0">
            <a:spAutoFit/>
          </a:bodyPr>
          <a:lstStyle/>
          <a:p>
            <a:r>
              <a:rPr lang="en-US" altLang="zh-CN" sz="2800" dirty="0" smtClean="0">
                <a:latin typeface="Arial Black" panose="020B0A04020102020204" pitchFamily="34" charset="0"/>
              </a:rPr>
              <a:t>8.2.1 Huffman Coding</a:t>
            </a:r>
            <a:endParaRPr lang="zh-CN" altLang="en-US" dirty="0">
              <a:latin typeface="Arial Black" panose="020B0A04020102020204" pitchFamily="34" charset="0"/>
            </a:endParaRPr>
          </a:p>
        </p:txBody>
      </p:sp>
      <p:sp>
        <p:nvSpPr>
          <p:cNvPr id="5" name="文本框 4"/>
          <p:cNvSpPr txBox="1"/>
          <p:nvPr/>
        </p:nvSpPr>
        <p:spPr>
          <a:xfrm>
            <a:off x="909739" y="1511155"/>
            <a:ext cx="3662826"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8.7</a:t>
            </a:r>
          </a:p>
          <a:p>
            <a:r>
              <a:rPr lang="en-US" altLang="zh-CN" sz="2000" b="0" dirty="0" smtClean="0">
                <a:solidFill>
                  <a:schemeClr val="tx1"/>
                </a:solidFill>
                <a:latin typeface="Times New Roman" panose="02020603050405020304" pitchFamily="18" charset="0"/>
                <a:cs typeface="Times New Roman" panose="02020603050405020304" pitchFamily="18" charset="0"/>
              </a:rPr>
              <a:t>Huffman source reductions.</a:t>
            </a:r>
          </a:p>
        </p:txBody>
      </p:sp>
    </p:spTree>
    <p:extLst>
      <p:ext uri="{BB962C8B-B14F-4D97-AF65-F5344CB8AC3E}">
        <p14:creationId xmlns:p14="http://schemas.microsoft.com/office/powerpoint/2010/main" val="4247256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048"/>
          <a:stretch/>
        </p:blipFill>
        <p:spPr bwMode="auto">
          <a:xfrm>
            <a:off x="396752" y="1892238"/>
            <a:ext cx="8710450" cy="274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7142609" y="1369018"/>
            <a:ext cx="1800348"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8.8</a:t>
            </a:r>
          </a:p>
        </p:txBody>
      </p:sp>
      <p:sp>
        <p:nvSpPr>
          <p:cNvPr id="2" name="矩形 1"/>
          <p:cNvSpPr/>
          <p:nvPr/>
        </p:nvSpPr>
        <p:spPr>
          <a:xfrm>
            <a:off x="396752" y="1245908"/>
            <a:ext cx="6210300" cy="523220"/>
          </a:xfrm>
          <a:prstGeom prst="rect">
            <a:avLst/>
          </a:prstGeom>
        </p:spPr>
        <p:txBody>
          <a:bodyPr wrap="square">
            <a:spAutoFit/>
          </a:bodyPr>
          <a:lstStyle/>
          <a:p>
            <a:r>
              <a:rPr lang="en-US" altLang="zh-CN" sz="2800" b="1" dirty="0">
                <a:solidFill>
                  <a:srgbClr val="0000FF"/>
                </a:solidFill>
              </a:rPr>
              <a:t>Huffman code assignment procedure.</a:t>
            </a:r>
          </a:p>
        </p:txBody>
      </p:sp>
      <p:sp>
        <p:nvSpPr>
          <p:cNvPr id="8" name="文本框 7"/>
          <p:cNvSpPr txBox="1"/>
          <p:nvPr/>
        </p:nvSpPr>
        <p:spPr>
          <a:xfrm>
            <a:off x="2328726" y="599578"/>
            <a:ext cx="4399859" cy="523220"/>
          </a:xfrm>
          <a:prstGeom prst="rect">
            <a:avLst/>
          </a:prstGeom>
          <a:noFill/>
        </p:spPr>
        <p:txBody>
          <a:bodyPr wrap="none" rtlCol="0">
            <a:spAutoFit/>
          </a:bodyPr>
          <a:lstStyle/>
          <a:p>
            <a:r>
              <a:rPr lang="en-US" altLang="zh-CN" sz="2800" dirty="0" smtClean="0">
                <a:latin typeface="Arial Black" panose="020B0A04020102020204" pitchFamily="34" charset="0"/>
              </a:rPr>
              <a:t>8.2.1 Huffman Coding</a:t>
            </a:r>
            <a:endParaRPr lang="zh-CN" altLang="en-US"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3" name="文本框 2"/>
              <p:cNvSpPr txBox="1"/>
              <p:nvPr/>
            </p:nvSpPr>
            <p:spPr>
              <a:xfrm>
                <a:off x="1202072" y="5029200"/>
                <a:ext cx="5940537" cy="114294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𝑳</m:t>
                          </m:r>
                        </m:e>
                        <m:sub>
                          <m:r>
                            <a:rPr lang="en-US" altLang="zh-CN" b="1" i="1" smtClean="0">
                              <a:solidFill>
                                <a:srgbClr val="FF0000"/>
                              </a:solidFill>
                              <a:latin typeface="Cambria Math" panose="02040503050406030204" pitchFamily="18" charset="0"/>
                            </a:rPr>
                            <m:t>𝒂𝒗𝒈</m:t>
                          </m:r>
                        </m:sub>
                      </m:sSub>
                      <m:r>
                        <a:rPr lang="en-US" altLang="zh-CN" b="1" i="1" smtClean="0">
                          <a:solidFill>
                            <a:srgbClr val="FF0000"/>
                          </a:solidFill>
                          <a:latin typeface="Cambria Math" panose="02040503050406030204" pitchFamily="18" charset="0"/>
                        </a:rPr>
                        <m:t>=</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𝟒</m:t>
                          </m:r>
                        </m:e>
                      </m:d>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𝟏</m:t>
                          </m:r>
                        </m:e>
                      </m:d>
                      <m:r>
                        <a:rPr lang="en-US" altLang="zh-CN" b="1" i="1" smtClean="0">
                          <a:solidFill>
                            <a:srgbClr val="FF0000"/>
                          </a:solidFill>
                          <a:latin typeface="Cambria Math" panose="02040503050406030204" pitchFamily="18" charset="0"/>
                        </a:rPr>
                        <m:t>+</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𝟑</m:t>
                          </m:r>
                        </m:e>
                      </m:d>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𝟐</m:t>
                          </m:r>
                        </m:e>
                      </m:d>
                      <m:r>
                        <a:rPr lang="en-US" altLang="zh-CN" b="1" i="1" smtClean="0">
                          <a:solidFill>
                            <a:srgbClr val="FF0000"/>
                          </a:solidFill>
                          <a:latin typeface="Cambria Math" panose="02040503050406030204" pitchFamily="18" charset="0"/>
                        </a:rPr>
                        <m:t>+</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e>
                      </m:d>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𝟑</m:t>
                          </m:r>
                        </m:e>
                      </m:d>
                    </m:oMath>
                  </m:oMathPara>
                </a14:m>
                <a:endParaRPr lang="en-US" altLang="zh-CN" b="1" i="1" dirty="0" smtClean="0">
                  <a:solidFill>
                    <a:srgbClr val="FF0000"/>
                  </a:solidFill>
                  <a:latin typeface="Cambria Math" panose="02040503050406030204" pitchFamily="18" charset="0"/>
                </a:endParaRPr>
              </a:p>
              <a:p>
                <a:r>
                  <a:rPr lang="en-US" altLang="zh-CN" b="1" dirty="0" smtClean="0">
                    <a:solidFill>
                      <a:srgbClr val="FF0000"/>
                    </a:solidFill>
                  </a:rPr>
                  <a:t>             </a:t>
                </a:r>
                <a14:m>
                  <m:oMath xmlns:m="http://schemas.openxmlformats.org/officeDocument/2006/math">
                    <m:r>
                      <a:rPr lang="en-US" altLang="zh-CN" b="1" i="1" smtClean="0">
                        <a:solidFill>
                          <a:srgbClr val="FF0000"/>
                        </a:solidFill>
                        <a:latin typeface="Cambria Math" panose="02040503050406030204" pitchFamily="18" charset="0"/>
                      </a:rPr>
                      <m:t>+</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e>
                    </m:d>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𝟒</m:t>
                        </m:r>
                      </m:e>
                    </m:d>
                    <m:r>
                      <a:rPr lang="en-US" altLang="zh-CN" b="1" i="1" smtClean="0">
                        <a:solidFill>
                          <a:srgbClr val="FF0000"/>
                        </a:solidFill>
                        <a:latin typeface="Cambria Math" panose="02040503050406030204" pitchFamily="18" charset="0"/>
                      </a:rPr>
                      <m:t>+</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𝟎𝟔</m:t>
                        </m:r>
                      </m:e>
                    </m:d>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𝟓</m:t>
                        </m:r>
                      </m:e>
                    </m:d>
                    <m:r>
                      <a:rPr lang="en-US" altLang="zh-CN" b="1" i="1" smtClean="0">
                        <a:solidFill>
                          <a:srgbClr val="FF0000"/>
                        </a:solidFill>
                        <a:latin typeface="Cambria Math" panose="02040503050406030204" pitchFamily="18" charset="0"/>
                      </a:rPr>
                      <m:t>+</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𝟎𝟒</m:t>
                        </m:r>
                      </m:e>
                    </m:d>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𝟓</m:t>
                        </m:r>
                      </m:e>
                    </m:d>
                  </m:oMath>
                </a14:m>
                <a:endParaRPr lang="en-US" altLang="zh-CN" b="1" i="1" dirty="0" smtClean="0">
                  <a:solidFill>
                    <a:srgbClr val="FF0000"/>
                  </a:solidFill>
                  <a:latin typeface="Cambria Math" panose="02040503050406030204" pitchFamily="18" charset="0"/>
                </a:endParaRPr>
              </a:p>
              <a:p>
                <a:r>
                  <a:rPr lang="en-US" altLang="zh-CN" b="1" dirty="0">
                    <a:solidFill>
                      <a:srgbClr val="FF0000"/>
                    </a:solidFill>
                  </a:rPr>
                  <a:t> </a:t>
                </a:r>
                <a:r>
                  <a:rPr lang="en-US" altLang="zh-CN" b="1" dirty="0" smtClean="0">
                    <a:solidFill>
                      <a:srgbClr val="FF0000"/>
                    </a:solidFill>
                  </a:rPr>
                  <a:t>        </a:t>
                </a:r>
                <a14:m>
                  <m:oMath xmlns:m="http://schemas.openxmlformats.org/officeDocument/2006/math">
                    <m:r>
                      <a:rPr lang="en-US" altLang="zh-CN" b="1" i="0" smtClean="0">
                        <a:solidFill>
                          <a:srgbClr val="FF0000"/>
                        </a:solidFill>
                        <a:latin typeface="Cambria Math" panose="02040503050406030204" pitchFamily="18" charset="0"/>
                      </a:rPr>
                      <m:t>=</m:t>
                    </m:r>
                    <m:r>
                      <a:rPr lang="en-US" altLang="zh-CN" b="1" i="0" smtClean="0">
                        <a:solidFill>
                          <a:srgbClr val="FF0000"/>
                        </a:solidFill>
                        <a:latin typeface="Cambria Math" panose="02040503050406030204" pitchFamily="18" charset="0"/>
                      </a:rPr>
                      <m:t>𝟐</m:t>
                    </m:r>
                    <m:r>
                      <a:rPr lang="en-US" altLang="zh-CN" b="1" i="0" smtClean="0">
                        <a:solidFill>
                          <a:srgbClr val="FF0000"/>
                        </a:solidFill>
                        <a:latin typeface="Cambria Math" panose="02040503050406030204" pitchFamily="18" charset="0"/>
                      </a:rPr>
                      <m:t>.</m:t>
                    </m:r>
                    <m:r>
                      <a:rPr lang="en-US" altLang="zh-CN" b="1" i="0" smtClean="0">
                        <a:solidFill>
                          <a:srgbClr val="FF0000"/>
                        </a:solidFill>
                        <a:latin typeface="Cambria Math" panose="02040503050406030204" pitchFamily="18" charset="0"/>
                      </a:rPr>
                      <m:t>𝟐</m:t>
                    </m:r>
                    <m:r>
                      <a:rPr lang="en-US" altLang="zh-CN" b="1" i="0" smtClean="0">
                        <a:solidFill>
                          <a:srgbClr val="FF0000"/>
                        </a:solidFill>
                        <a:latin typeface="Cambria Math" panose="02040503050406030204" pitchFamily="18" charset="0"/>
                      </a:rPr>
                      <m:t> </m:t>
                    </m:r>
                    <m:r>
                      <a:rPr lang="en-US" altLang="zh-CN" b="1" i="0" smtClean="0">
                        <a:solidFill>
                          <a:srgbClr val="FF0000"/>
                        </a:solidFill>
                        <a:latin typeface="Cambria Math" panose="02040503050406030204" pitchFamily="18" charset="0"/>
                      </a:rPr>
                      <m:t>𝐛𝐢𝐭𝐬</m:t>
                    </m:r>
                    <m:r>
                      <a:rPr lang="en-US" altLang="zh-CN" b="1" i="0" smtClean="0">
                        <a:solidFill>
                          <a:srgbClr val="FF0000"/>
                        </a:solidFill>
                        <a:latin typeface="Cambria Math" panose="02040503050406030204" pitchFamily="18" charset="0"/>
                      </a:rPr>
                      <m:t>/</m:t>
                    </m:r>
                    <m:r>
                      <a:rPr lang="en-US" altLang="zh-CN" b="1" i="0" smtClean="0">
                        <a:solidFill>
                          <a:srgbClr val="FF0000"/>
                        </a:solidFill>
                        <a:latin typeface="Cambria Math" panose="02040503050406030204" pitchFamily="18" charset="0"/>
                      </a:rPr>
                      <m:t>𝐩𝐢𝐱𝐞𝐥</m:t>
                    </m:r>
                  </m:oMath>
                </a14:m>
                <a:endParaRPr lang="en-US" altLang="zh-CN" b="1" dirty="0" smtClean="0">
                  <a:solidFill>
                    <a:srgbClr val="FF0000"/>
                  </a:solidFill>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202072" y="5029200"/>
                <a:ext cx="5940537" cy="1142942"/>
              </a:xfrm>
              <a:prstGeom prst="rect">
                <a:avLst/>
              </a:prstGeom>
              <a:blipFill rotWithShape="0">
                <a:blip r:embed="rId3"/>
                <a:stretch>
                  <a:fillRect l="-1744" b="-11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1225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874" name="Picture 2"/>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676968" y="2420310"/>
            <a:ext cx="8150018" cy="328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676968" y="5825430"/>
            <a:ext cx="2179101"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8.9</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2" name="矩形 1"/>
          <p:cNvSpPr/>
          <p:nvPr/>
        </p:nvSpPr>
        <p:spPr>
          <a:xfrm>
            <a:off x="558497" y="1620022"/>
            <a:ext cx="4008854" cy="523220"/>
          </a:xfrm>
          <a:prstGeom prst="rect">
            <a:avLst/>
          </a:prstGeom>
        </p:spPr>
        <p:txBody>
          <a:bodyPr wrap="none">
            <a:spAutoFit/>
          </a:bodyPr>
          <a:lstStyle/>
          <a:p>
            <a:r>
              <a:rPr lang="en-US" altLang="zh-CN" sz="2800" b="1" dirty="0" smtClean="0">
                <a:solidFill>
                  <a:srgbClr val="0000FF"/>
                </a:solidFill>
              </a:rPr>
              <a:t>A 256×256×8 </a:t>
            </a:r>
            <a:r>
              <a:rPr lang="en-US" altLang="zh-CN" sz="2800" b="1" dirty="0">
                <a:solidFill>
                  <a:srgbClr val="0000FF"/>
                </a:solidFill>
              </a:rPr>
              <a:t>bit </a:t>
            </a:r>
            <a:r>
              <a:rPr lang="en-US" altLang="zh-CN" sz="2800" b="1" dirty="0" smtClean="0">
                <a:solidFill>
                  <a:srgbClr val="0000FF"/>
                </a:solidFill>
              </a:rPr>
              <a:t>image</a:t>
            </a:r>
            <a:endParaRPr lang="zh-CN" altLang="en-US" sz="2800" b="1" dirty="0">
              <a:solidFill>
                <a:srgbClr val="0000FF"/>
              </a:solidFill>
            </a:endParaRPr>
          </a:p>
        </p:txBody>
      </p:sp>
      <p:sp>
        <p:nvSpPr>
          <p:cNvPr id="7" name="矩形 6"/>
          <p:cNvSpPr/>
          <p:nvPr/>
        </p:nvSpPr>
        <p:spPr>
          <a:xfrm>
            <a:off x="5910619" y="1620022"/>
            <a:ext cx="1819729" cy="523220"/>
          </a:xfrm>
          <a:prstGeom prst="rect">
            <a:avLst/>
          </a:prstGeom>
        </p:spPr>
        <p:txBody>
          <a:bodyPr wrap="none">
            <a:spAutoFit/>
          </a:bodyPr>
          <a:lstStyle/>
          <a:p>
            <a:r>
              <a:rPr lang="en-US" altLang="zh-CN" sz="2800" b="1" dirty="0" smtClean="0">
                <a:solidFill>
                  <a:srgbClr val="0000FF"/>
                </a:solidFill>
              </a:rPr>
              <a:t>Histogram</a:t>
            </a:r>
            <a:endParaRPr lang="zh-CN" altLang="en-US" sz="2800" b="1" dirty="0">
              <a:solidFill>
                <a:srgbClr val="0000FF"/>
              </a:solidFill>
            </a:endParaRPr>
          </a:p>
        </p:txBody>
      </p:sp>
      <p:sp>
        <p:nvSpPr>
          <p:cNvPr id="8" name="文本框 7"/>
          <p:cNvSpPr txBox="1"/>
          <p:nvPr/>
        </p:nvSpPr>
        <p:spPr>
          <a:xfrm>
            <a:off x="2328726" y="599578"/>
            <a:ext cx="4399859" cy="523220"/>
          </a:xfrm>
          <a:prstGeom prst="rect">
            <a:avLst/>
          </a:prstGeom>
          <a:noFill/>
        </p:spPr>
        <p:txBody>
          <a:bodyPr wrap="none" rtlCol="0">
            <a:spAutoFit/>
          </a:bodyPr>
          <a:lstStyle/>
          <a:p>
            <a:r>
              <a:rPr lang="en-US" altLang="zh-CN" sz="2800" dirty="0" smtClean="0">
                <a:latin typeface="Arial Black" panose="020B0A04020102020204" pitchFamily="34" charset="0"/>
              </a:rPr>
              <a:t>8.2.1 Huffman Coding</a:t>
            </a:r>
            <a:endParaRPr lang="zh-CN" altLang="en-US" dirty="0">
              <a:latin typeface="Arial Black" panose="020B0A04020102020204" pitchFamily="34" charset="0"/>
            </a:endParaRPr>
          </a:p>
        </p:txBody>
      </p:sp>
      <p:sp>
        <p:nvSpPr>
          <p:cNvPr id="3" name="文本框 2"/>
          <p:cNvSpPr txBox="1"/>
          <p:nvPr/>
        </p:nvSpPr>
        <p:spPr>
          <a:xfrm>
            <a:off x="5623560" y="5726478"/>
            <a:ext cx="2872740" cy="830997"/>
          </a:xfrm>
          <a:prstGeom prst="rect">
            <a:avLst/>
          </a:prstGeom>
          <a:noFill/>
        </p:spPr>
        <p:txBody>
          <a:bodyPr wrap="square" rtlCol="0">
            <a:spAutoFit/>
          </a:bodyPr>
          <a:lstStyle/>
          <a:p>
            <a:r>
              <a:rPr lang="en-US" altLang="zh-CN" dirty="0" smtClean="0">
                <a:solidFill>
                  <a:srgbClr val="FF0000"/>
                </a:solidFill>
              </a:rPr>
              <a:t>Huffman’s coding with 7.428bits/pixel</a:t>
            </a:r>
            <a:endParaRPr lang="zh-CN" altLang="en-US" dirty="0">
              <a:solidFill>
                <a:srgbClr val="FF0000"/>
              </a:solidFill>
            </a:endParaRPr>
          </a:p>
        </p:txBody>
      </p:sp>
    </p:spTree>
    <p:extLst>
      <p:ext uri="{BB962C8B-B14F-4D97-AF65-F5344CB8AC3E}">
        <p14:creationId xmlns:p14="http://schemas.microsoft.com/office/powerpoint/2010/main" val="2144806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340913" y="1982788"/>
            <a:ext cx="6524116" cy="384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6865029" y="2019568"/>
            <a:ext cx="2024947" cy="1323439"/>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TABLE 8.5</a:t>
            </a:r>
          </a:p>
          <a:p>
            <a:r>
              <a:rPr lang="en-US" altLang="zh-CN" sz="2000" dirty="0" smtClean="0">
                <a:solidFill>
                  <a:schemeClr val="tx1"/>
                </a:solidFill>
                <a:latin typeface="Times New Roman" panose="02020603050405020304" pitchFamily="18" charset="0"/>
                <a:cs typeface="Times New Roman" panose="02020603050405020304" pitchFamily="18" charset="0"/>
              </a:rPr>
              <a:t>Several </a:t>
            </a:r>
            <a:r>
              <a:rPr lang="en-US" altLang="zh-CN" sz="2000" dirty="0" err="1" smtClean="0">
                <a:solidFill>
                  <a:schemeClr val="tx1"/>
                </a:solidFill>
                <a:latin typeface="Times New Roman" panose="02020603050405020304" pitchFamily="18" charset="0"/>
                <a:cs typeface="Times New Roman" panose="02020603050405020304" pitchFamily="18" charset="0"/>
              </a:rPr>
              <a:t>Golomb</a:t>
            </a:r>
            <a:r>
              <a:rPr lang="en-US" altLang="zh-CN" sz="2000" dirty="0" smtClean="0">
                <a:solidFill>
                  <a:schemeClr val="tx1"/>
                </a:solidFill>
                <a:latin typeface="Times New Roman" panose="02020603050405020304" pitchFamily="18" charset="0"/>
                <a:cs typeface="Times New Roman" panose="02020603050405020304" pitchFamily="18" charset="0"/>
              </a:rPr>
              <a:t> codes for the integers 0-9.</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2328726" y="599578"/>
            <a:ext cx="4232249" cy="523220"/>
          </a:xfrm>
          <a:prstGeom prst="rect">
            <a:avLst/>
          </a:prstGeom>
          <a:noFill/>
        </p:spPr>
        <p:txBody>
          <a:bodyPr wrap="none" rtlCol="0">
            <a:spAutoFit/>
          </a:bodyPr>
          <a:lstStyle/>
          <a:p>
            <a:r>
              <a:rPr lang="en-US" altLang="zh-CN" sz="2800" dirty="0" smtClean="0">
                <a:latin typeface="Arial Black" panose="020B0A04020102020204" pitchFamily="34" charset="0"/>
              </a:rPr>
              <a:t>8.2.2 </a:t>
            </a:r>
            <a:r>
              <a:rPr lang="en-US" altLang="zh-CN" sz="2800" dirty="0" err="1" smtClean="0">
                <a:latin typeface="Arial Black" panose="020B0A04020102020204" pitchFamily="34" charset="0"/>
              </a:rPr>
              <a:t>Golomb</a:t>
            </a:r>
            <a:r>
              <a:rPr lang="en-US" altLang="zh-CN" sz="2800" dirty="0" smtClean="0">
                <a:latin typeface="Arial Black" panose="020B0A04020102020204" pitchFamily="34" charset="0"/>
              </a:rPr>
              <a:t> Coding</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2881512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826"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0" y="2483339"/>
            <a:ext cx="9055916" cy="3159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86703" y="1283011"/>
            <a:ext cx="2095803" cy="1200329"/>
          </a:xfrm>
          <a:prstGeom prst="rect">
            <a:avLst/>
          </a:prstGeom>
        </p:spPr>
        <p:txBody>
          <a:bodyPr wrap="square">
            <a:spAutoFit/>
          </a:bodyPr>
          <a:lstStyle/>
          <a:p>
            <a:pPr algn="ctr"/>
            <a:r>
              <a:rPr lang="en-US" altLang="zh-CN" b="1" dirty="0" smtClean="0">
                <a:solidFill>
                  <a:srgbClr val="0000FF"/>
                </a:solidFill>
              </a:rPr>
              <a:t>One-Side Geometric Distribution</a:t>
            </a:r>
            <a:endParaRPr lang="zh-CN" altLang="en-US" b="1" dirty="0">
              <a:solidFill>
                <a:srgbClr val="0000FF"/>
              </a:solidFill>
            </a:endParaRPr>
          </a:p>
        </p:txBody>
      </p:sp>
      <p:sp>
        <p:nvSpPr>
          <p:cNvPr id="6" name="矩形 5"/>
          <p:cNvSpPr/>
          <p:nvPr/>
        </p:nvSpPr>
        <p:spPr>
          <a:xfrm>
            <a:off x="3191670" y="1283010"/>
            <a:ext cx="3120614" cy="1200329"/>
          </a:xfrm>
          <a:prstGeom prst="rect">
            <a:avLst/>
          </a:prstGeom>
        </p:spPr>
        <p:txBody>
          <a:bodyPr wrap="square">
            <a:spAutoFit/>
          </a:bodyPr>
          <a:lstStyle/>
          <a:p>
            <a:pPr algn="ctr"/>
            <a:r>
              <a:rPr lang="en-US" altLang="zh-CN" b="1" dirty="0" smtClean="0">
                <a:solidFill>
                  <a:srgbClr val="0000FF"/>
                </a:solidFill>
              </a:rPr>
              <a:t>Two-Side Exponentially Decaying Distribution</a:t>
            </a:r>
            <a:endParaRPr lang="zh-CN" altLang="en-US" b="1" dirty="0">
              <a:solidFill>
                <a:srgbClr val="0000FF"/>
              </a:solidFill>
            </a:endParaRPr>
          </a:p>
        </p:txBody>
      </p:sp>
      <p:sp>
        <p:nvSpPr>
          <p:cNvPr id="7" name="矩形 6"/>
          <p:cNvSpPr/>
          <p:nvPr/>
        </p:nvSpPr>
        <p:spPr>
          <a:xfrm>
            <a:off x="6405202" y="1473553"/>
            <a:ext cx="2395898" cy="830997"/>
          </a:xfrm>
          <a:prstGeom prst="rect">
            <a:avLst/>
          </a:prstGeom>
        </p:spPr>
        <p:txBody>
          <a:bodyPr wrap="square">
            <a:spAutoFit/>
          </a:bodyPr>
          <a:lstStyle/>
          <a:p>
            <a:pPr algn="ctr"/>
            <a:r>
              <a:rPr lang="en-US" altLang="zh-CN" b="1" dirty="0" smtClean="0">
                <a:solidFill>
                  <a:srgbClr val="0000FF"/>
                </a:solidFill>
              </a:rPr>
              <a:t>Reordered Version of (b)</a:t>
            </a:r>
            <a:endParaRPr lang="zh-CN" altLang="en-US" b="1" dirty="0">
              <a:solidFill>
                <a:srgbClr val="0000FF"/>
              </a:solidFill>
            </a:endParaRPr>
          </a:p>
        </p:txBody>
      </p:sp>
      <p:sp>
        <p:nvSpPr>
          <p:cNvPr id="9" name="文本框 8"/>
          <p:cNvSpPr txBox="1"/>
          <p:nvPr/>
        </p:nvSpPr>
        <p:spPr>
          <a:xfrm>
            <a:off x="2328726" y="599578"/>
            <a:ext cx="4232249" cy="523220"/>
          </a:xfrm>
          <a:prstGeom prst="rect">
            <a:avLst/>
          </a:prstGeom>
          <a:noFill/>
        </p:spPr>
        <p:txBody>
          <a:bodyPr wrap="none" rtlCol="0">
            <a:spAutoFit/>
          </a:bodyPr>
          <a:lstStyle/>
          <a:p>
            <a:r>
              <a:rPr lang="en-US" altLang="zh-CN" sz="2800" dirty="0" smtClean="0">
                <a:latin typeface="Arial Black" panose="020B0A04020102020204" pitchFamily="34" charset="0"/>
              </a:rPr>
              <a:t>8.2.2 </a:t>
            </a:r>
            <a:r>
              <a:rPr lang="en-US" altLang="zh-CN" sz="2800" dirty="0" err="1" smtClean="0">
                <a:latin typeface="Arial Black" panose="020B0A04020102020204" pitchFamily="34" charset="0"/>
              </a:rPr>
              <a:t>Golomb</a:t>
            </a:r>
            <a:r>
              <a:rPr lang="en-US" altLang="zh-CN" sz="2800" dirty="0" smtClean="0">
                <a:latin typeface="Arial Black" panose="020B0A04020102020204" pitchFamily="34" charset="0"/>
              </a:rPr>
              <a:t> Coding</a:t>
            </a:r>
            <a:endParaRPr lang="zh-CN" altLang="en-US"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2" name="文本框 1"/>
              <p:cNvSpPr txBox="1"/>
              <p:nvPr/>
            </p:nvSpPr>
            <p:spPr>
              <a:xfrm>
                <a:off x="702719" y="5790822"/>
                <a:ext cx="24889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𝑷</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𝝆</m:t>
                          </m:r>
                        </m:e>
                      </m:d>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𝝆</m:t>
                          </m:r>
                        </m:e>
                        <m:sup>
                          <m:r>
                            <a:rPr lang="en-US" altLang="zh-CN" b="1" i="1" smtClean="0">
                              <a:solidFill>
                                <a:srgbClr val="FF0000"/>
                              </a:solidFill>
                              <a:latin typeface="Cambria Math" panose="02040503050406030204" pitchFamily="18" charset="0"/>
                            </a:rPr>
                            <m:t>𝒏</m:t>
                          </m:r>
                        </m:sup>
                      </m:sSup>
                    </m:oMath>
                  </m:oMathPara>
                </a14:m>
                <a:endParaRPr lang="zh-CN" altLang="en-US" b="1" dirty="0">
                  <a:solidFill>
                    <a:srgbClr val="FF000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02719" y="5790822"/>
                <a:ext cx="2488951" cy="369332"/>
              </a:xfrm>
              <a:prstGeom prst="rect">
                <a:avLst/>
              </a:prstGeom>
              <a:blipFill rotWithShape="0">
                <a:blip r:embed="rId3"/>
                <a:stretch>
                  <a:fillRect l="-2200"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440888" y="5563581"/>
                <a:ext cx="3615028"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𝑴</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m:t>
                      </m:r>
                      <m:d>
                        <m:dPr>
                          <m:begChr m:val="{"/>
                          <m:endChr m:val=""/>
                          <m:ctrlPr>
                            <a:rPr lang="en-US" altLang="zh-CN" b="1" i="1" smtClean="0">
                              <a:solidFill>
                                <a:srgbClr val="FF0000"/>
                              </a:solidFill>
                              <a:latin typeface="Cambria Math" panose="02040503050406030204" pitchFamily="18" charset="0"/>
                            </a:rPr>
                          </m:ctrlPr>
                        </m:dPr>
                        <m:e>
                          <m:eqArr>
                            <m:eqArrPr>
                              <m:ctrlPr>
                                <a:rPr lang="en-US" altLang="zh-CN" b="1" i="1" smtClean="0">
                                  <a:solidFill>
                                    <a:srgbClr val="FF0000"/>
                                  </a:solidFill>
                                  <a:latin typeface="Cambria Math" panose="02040503050406030204" pitchFamily="18" charset="0"/>
                                </a:rPr>
                              </m:ctrlPr>
                            </m:eqArrPr>
                            <m:e>
                              <m:r>
                                <a:rPr lang="en-US" altLang="zh-CN" b="1" i="1" smtClean="0">
                                  <a:solidFill>
                                    <a:srgbClr val="FF0000"/>
                                  </a:solidFill>
                                  <a:latin typeface="Cambria Math" panose="02040503050406030204" pitchFamily="18" charset="0"/>
                                </a:rPr>
                                <m:t>𝟐</m:t>
                              </m:r>
                              <m:r>
                                <a:rPr lang="en-US" altLang="zh-CN" b="1" i="1" smtClean="0">
                                  <a:solidFill>
                                    <a:srgbClr val="FF0000"/>
                                  </a:solidFill>
                                  <a:latin typeface="Cambria Math" panose="02040503050406030204" pitchFamily="18" charset="0"/>
                                </a:rPr>
                                <m:t>𝒏</m:t>
                              </m:r>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𝒏</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e>
                            <m:e>
                              <m:r>
                                <a:rPr lang="en-US" altLang="zh-CN" b="1" i="1" smtClean="0">
                                  <a:solidFill>
                                    <a:srgbClr val="FF0000"/>
                                  </a:solidFill>
                                  <a:latin typeface="Cambria Math" panose="02040503050406030204" pitchFamily="18" charset="0"/>
                                </a:rPr>
                                <m:t>𝟐</m:t>
                              </m:r>
                              <m:d>
                                <m:dPr>
                                  <m:begChr m:val="|"/>
                                  <m:endChr m:val="|"/>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𝒏</m:t>
                              </m:r>
                              <m:r>
                                <a:rPr lang="en-US" altLang="zh-CN" b="1" i="1" smtClean="0">
                                  <a:solidFill>
                                    <a:srgbClr val="FF0000"/>
                                  </a:solidFill>
                                  <a:latin typeface="Cambria Math" panose="02040503050406030204" pitchFamily="18" charset="0"/>
                                </a:rPr>
                                <m:t>&lt;</m:t>
                              </m:r>
                              <m:r>
                                <a:rPr lang="en-US" altLang="zh-CN" b="1" i="1" smtClean="0">
                                  <a:solidFill>
                                    <a:srgbClr val="FF0000"/>
                                  </a:solidFill>
                                  <a:latin typeface="Cambria Math" panose="02040503050406030204" pitchFamily="18" charset="0"/>
                                </a:rPr>
                                <m:t>𝟎</m:t>
                              </m:r>
                            </m:e>
                          </m:eqArr>
                        </m:e>
                      </m:d>
                    </m:oMath>
                  </m:oMathPara>
                </a14:m>
                <a:endParaRPr lang="zh-CN" altLang="en-US" b="1" dirty="0">
                  <a:solidFill>
                    <a:srgbClr val="FF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440888" y="5563581"/>
                <a:ext cx="3615028" cy="823815"/>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3960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739" y="2278060"/>
            <a:ext cx="6996453" cy="3444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414439" y="5722393"/>
            <a:ext cx="8488261" cy="1015663"/>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8.11</a:t>
            </a:r>
          </a:p>
          <a:p>
            <a:r>
              <a:rPr lang="en-US" altLang="zh-CN" sz="2000" b="0" dirty="0" smtClean="0">
                <a:solidFill>
                  <a:schemeClr val="tx1"/>
                </a:solidFill>
                <a:latin typeface="Times New Roman" panose="02020603050405020304" pitchFamily="18" charset="0"/>
                <a:cs typeface="Times New Roman" panose="02020603050405020304" pitchFamily="18" charset="0"/>
              </a:rPr>
              <a:t>(a) The probability distribution of the image in Fig. </a:t>
            </a:r>
            <a:r>
              <a:rPr lang="en-US" altLang="zh-CN" sz="2000" dirty="0" smtClean="0">
                <a:solidFill>
                  <a:schemeClr val="tx1"/>
                </a:solidFill>
                <a:latin typeface="Times New Roman" panose="02020603050405020304" pitchFamily="18" charset="0"/>
                <a:cs typeface="Times New Roman" panose="02020603050405020304" pitchFamily="18" charset="0"/>
              </a:rPr>
              <a:t>8.1(c) after subtracting the mean intensity from each pixel, and (b) a mapped version of (a) using Eq. (8.2-4)</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p:cNvSpPr txBox="1"/>
              <p:nvPr/>
            </p:nvSpPr>
            <p:spPr>
              <a:xfrm>
                <a:off x="2600451" y="1454245"/>
                <a:ext cx="3615028"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𝑴</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m:t>
                      </m:r>
                      <m:d>
                        <m:dPr>
                          <m:begChr m:val="{"/>
                          <m:endChr m:val=""/>
                          <m:ctrlPr>
                            <a:rPr lang="en-US" altLang="zh-CN" b="1" i="1" smtClean="0">
                              <a:solidFill>
                                <a:srgbClr val="FF0000"/>
                              </a:solidFill>
                              <a:latin typeface="Cambria Math" panose="02040503050406030204" pitchFamily="18" charset="0"/>
                            </a:rPr>
                          </m:ctrlPr>
                        </m:dPr>
                        <m:e>
                          <m:eqArr>
                            <m:eqArrPr>
                              <m:ctrlPr>
                                <a:rPr lang="en-US" altLang="zh-CN" b="1" i="1" smtClean="0">
                                  <a:solidFill>
                                    <a:srgbClr val="FF0000"/>
                                  </a:solidFill>
                                  <a:latin typeface="Cambria Math" panose="02040503050406030204" pitchFamily="18" charset="0"/>
                                </a:rPr>
                              </m:ctrlPr>
                            </m:eqArrPr>
                            <m:e>
                              <m:r>
                                <a:rPr lang="en-US" altLang="zh-CN" b="1" i="1" smtClean="0">
                                  <a:solidFill>
                                    <a:srgbClr val="FF0000"/>
                                  </a:solidFill>
                                  <a:latin typeface="Cambria Math" panose="02040503050406030204" pitchFamily="18" charset="0"/>
                                </a:rPr>
                                <m:t>𝟐</m:t>
                              </m:r>
                              <m:r>
                                <a:rPr lang="en-US" altLang="zh-CN" b="1" i="1" smtClean="0">
                                  <a:solidFill>
                                    <a:srgbClr val="FF0000"/>
                                  </a:solidFill>
                                  <a:latin typeface="Cambria Math" panose="02040503050406030204" pitchFamily="18" charset="0"/>
                                </a:rPr>
                                <m:t>𝒏</m:t>
                              </m:r>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𝒏</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e>
                            <m:e>
                              <m:r>
                                <a:rPr lang="en-US" altLang="zh-CN" b="1" i="1" smtClean="0">
                                  <a:solidFill>
                                    <a:srgbClr val="FF0000"/>
                                  </a:solidFill>
                                  <a:latin typeface="Cambria Math" panose="02040503050406030204" pitchFamily="18" charset="0"/>
                                </a:rPr>
                                <m:t>𝟐</m:t>
                              </m:r>
                              <m:d>
                                <m:dPr>
                                  <m:begChr m:val="|"/>
                                  <m:endChr m:val="|"/>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𝒏</m:t>
                              </m:r>
                              <m:r>
                                <a:rPr lang="en-US" altLang="zh-CN" b="1" i="1" smtClean="0">
                                  <a:solidFill>
                                    <a:srgbClr val="FF0000"/>
                                  </a:solidFill>
                                  <a:latin typeface="Cambria Math" panose="02040503050406030204" pitchFamily="18" charset="0"/>
                                </a:rPr>
                                <m:t>&lt;</m:t>
                              </m:r>
                              <m:r>
                                <a:rPr lang="en-US" altLang="zh-CN" b="1" i="1" smtClean="0">
                                  <a:solidFill>
                                    <a:srgbClr val="FF0000"/>
                                  </a:solidFill>
                                  <a:latin typeface="Cambria Math" panose="02040503050406030204" pitchFamily="18" charset="0"/>
                                </a:rPr>
                                <m:t>𝟎</m:t>
                              </m:r>
                            </m:e>
                          </m:eqArr>
                        </m:e>
                      </m:d>
                    </m:oMath>
                  </m:oMathPara>
                </a14:m>
                <a:endParaRPr lang="zh-CN" altLang="en-US" b="1" dirty="0">
                  <a:solidFill>
                    <a:srgbClr val="FF000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600451" y="1454245"/>
                <a:ext cx="3615028" cy="823815"/>
              </a:xfrm>
              <a:prstGeom prst="rect">
                <a:avLst/>
              </a:prstGeom>
              <a:blipFill rotWithShape="0">
                <a:blip r:embed="rId3"/>
                <a:stretch>
                  <a:fillRect/>
                </a:stretch>
              </a:blipFill>
            </p:spPr>
            <p:txBody>
              <a:bodyPr/>
              <a:lstStyle/>
              <a:p>
                <a:r>
                  <a:rPr lang="zh-CN" altLang="en-US">
                    <a:noFill/>
                  </a:rPr>
                  <a:t> </a:t>
                </a:r>
              </a:p>
            </p:txBody>
          </p:sp>
        </mc:Fallback>
      </mc:AlternateContent>
      <p:sp>
        <p:nvSpPr>
          <p:cNvPr id="10" name="文本框 9"/>
          <p:cNvSpPr txBox="1"/>
          <p:nvPr/>
        </p:nvSpPr>
        <p:spPr>
          <a:xfrm>
            <a:off x="2328726" y="599578"/>
            <a:ext cx="4232249" cy="523220"/>
          </a:xfrm>
          <a:prstGeom prst="rect">
            <a:avLst/>
          </a:prstGeom>
          <a:noFill/>
        </p:spPr>
        <p:txBody>
          <a:bodyPr wrap="none" rtlCol="0">
            <a:spAutoFit/>
          </a:bodyPr>
          <a:lstStyle/>
          <a:p>
            <a:r>
              <a:rPr lang="en-US" altLang="zh-CN" sz="2800" dirty="0" smtClean="0">
                <a:latin typeface="Arial Black" panose="020B0A04020102020204" pitchFamily="34" charset="0"/>
              </a:rPr>
              <a:t>8.2.2 </a:t>
            </a:r>
            <a:r>
              <a:rPr lang="en-US" altLang="zh-CN" sz="2800" dirty="0" err="1" smtClean="0">
                <a:latin typeface="Arial Black" panose="020B0A04020102020204" pitchFamily="34" charset="0"/>
              </a:rPr>
              <a:t>Golomb</a:t>
            </a:r>
            <a:r>
              <a:rPr lang="en-US" altLang="zh-CN" sz="2800" dirty="0" smtClean="0">
                <a:latin typeface="Arial Black" panose="020B0A04020102020204" pitchFamily="34" charset="0"/>
              </a:rPr>
              <a:t> Coding</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1879841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07603" y="599578"/>
            <a:ext cx="3671198" cy="523220"/>
          </a:xfrm>
          <a:prstGeom prst="rect">
            <a:avLst/>
          </a:prstGeom>
          <a:noFill/>
        </p:spPr>
        <p:txBody>
          <a:bodyPr wrap="none" rtlCol="0">
            <a:spAutoFit/>
          </a:bodyPr>
          <a:lstStyle/>
          <a:p>
            <a:r>
              <a:rPr lang="en-US" altLang="zh-CN" sz="2800" dirty="0" smtClean="0">
                <a:latin typeface="Arial Black" panose="020B0A04020102020204" pitchFamily="34" charset="0"/>
              </a:rPr>
              <a:t>8.1 Fundamentals</a:t>
            </a:r>
            <a:endParaRPr lang="zh-CN" altLang="en-US" dirty="0">
              <a:latin typeface="Arial Black" panose="020B0A04020102020204" pitchFamily="34" charset="0"/>
            </a:endParaRPr>
          </a:p>
        </p:txBody>
      </p:sp>
      <p:sp>
        <p:nvSpPr>
          <p:cNvPr id="2" name="矩形 1"/>
          <p:cNvSpPr/>
          <p:nvPr/>
        </p:nvSpPr>
        <p:spPr>
          <a:xfrm>
            <a:off x="533257" y="1233602"/>
            <a:ext cx="8195094" cy="3046988"/>
          </a:xfrm>
          <a:prstGeom prst="rect">
            <a:avLst/>
          </a:prstGeom>
        </p:spPr>
        <p:txBody>
          <a:bodyPr wrap="square">
            <a:spAutoFit/>
          </a:bodyPr>
          <a:lstStyle/>
          <a:p>
            <a:r>
              <a:rPr lang="en-US" altLang="zh-CN" sz="3200" b="1" dirty="0">
                <a:solidFill>
                  <a:srgbClr val="0000FF"/>
                </a:solidFill>
              </a:rPr>
              <a:t>Compression Technique: </a:t>
            </a:r>
          </a:p>
          <a:p>
            <a:r>
              <a:rPr lang="en-US" altLang="zh-CN" sz="3200" b="1" dirty="0" smtClean="0">
                <a:solidFill>
                  <a:srgbClr val="0000FF"/>
                </a:solidFill>
              </a:rPr>
              <a:t>	information </a:t>
            </a:r>
            <a:r>
              <a:rPr lang="en-US" altLang="zh-CN" sz="3200" b="1" dirty="0">
                <a:solidFill>
                  <a:srgbClr val="0000FF"/>
                </a:solidFill>
              </a:rPr>
              <a:t>processing with less data </a:t>
            </a:r>
            <a:r>
              <a:rPr lang="en-US" altLang="zh-CN" sz="3200" b="1" dirty="0" smtClean="0">
                <a:solidFill>
                  <a:srgbClr val="0000FF"/>
                </a:solidFill>
              </a:rPr>
              <a:t>	representation</a:t>
            </a:r>
            <a:endParaRPr lang="en-US" altLang="zh-CN" sz="3200" b="1" dirty="0">
              <a:solidFill>
                <a:srgbClr val="0000FF"/>
              </a:solidFill>
            </a:endParaRPr>
          </a:p>
          <a:p>
            <a:r>
              <a:rPr lang="en-US" altLang="zh-CN" sz="3200" b="1" dirty="0">
                <a:solidFill>
                  <a:srgbClr val="0000FF"/>
                </a:solidFill>
              </a:rPr>
              <a:t> </a:t>
            </a:r>
          </a:p>
          <a:p>
            <a:r>
              <a:rPr lang="en-US" altLang="zh-CN" sz="3200" b="1" dirty="0">
                <a:solidFill>
                  <a:srgbClr val="FF0000"/>
                </a:solidFill>
              </a:rPr>
              <a:t>Information </a:t>
            </a:r>
            <a:r>
              <a:rPr lang="en-US" altLang="zh-CN" sz="3200" b="1" dirty="0" smtClean="0">
                <a:solidFill>
                  <a:srgbClr val="FF0000"/>
                </a:solidFill>
              </a:rPr>
              <a:t>Lossless </a:t>
            </a:r>
            <a:r>
              <a:rPr lang="zh-CN" altLang="en-US" sz="3200" b="1" dirty="0" smtClean="0">
                <a:solidFill>
                  <a:srgbClr val="FF0000"/>
                </a:solidFill>
              </a:rPr>
              <a:t>→</a:t>
            </a:r>
            <a:r>
              <a:rPr lang="en-US" altLang="zh-CN" sz="3200" b="1" dirty="0" smtClean="0">
                <a:solidFill>
                  <a:srgbClr val="FF0000"/>
                </a:solidFill>
              </a:rPr>
              <a:t>  </a:t>
            </a:r>
            <a:r>
              <a:rPr lang="en-US" altLang="zh-CN" sz="3200" b="1" dirty="0">
                <a:solidFill>
                  <a:srgbClr val="FF0000"/>
                </a:solidFill>
              </a:rPr>
              <a:t>Input = Output</a:t>
            </a:r>
          </a:p>
          <a:p>
            <a:r>
              <a:rPr lang="en-US" altLang="zh-CN" sz="3200" b="1" dirty="0">
                <a:solidFill>
                  <a:srgbClr val="FF0000"/>
                </a:solidFill>
              </a:rPr>
              <a:t>Information </a:t>
            </a:r>
            <a:r>
              <a:rPr lang="en-US" altLang="zh-CN" sz="3200" b="1" dirty="0" err="1" smtClean="0">
                <a:solidFill>
                  <a:srgbClr val="FF0000"/>
                </a:solidFill>
              </a:rPr>
              <a:t>Lossy</a:t>
            </a:r>
            <a:r>
              <a:rPr lang="en-US" altLang="zh-CN" sz="3200" b="1" dirty="0" smtClean="0">
                <a:solidFill>
                  <a:srgbClr val="FF0000"/>
                </a:solidFill>
              </a:rPr>
              <a:t> </a:t>
            </a:r>
            <a:r>
              <a:rPr lang="zh-CN" altLang="en-US" sz="3200" b="1" dirty="0" smtClean="0">
                <a:solidFill>
                  <a:srgbClr val="FF0000"/>
                </a:solidFill>
              </a:rPr>
              <a:t>→</a:t>
            </a:r>
            <a:r>
              <a:rPr lang="en-US" altLang="zh-CN" sz="3200" b="1" dirty="0" smtClean="0">
                <a:solidFill>
                  <a:srgbClr val="FF0000"/>
                </a:solidFill>
              </a:rPr>
              <a:t> </a:t>
            </a:r>
            <a:r>
              <a:rPr lang="en-US" altLang="zh-CN" sz="3200" b="1" dirty="0">
                <a:solidFill>
                  <a:srgbClr val="FF0000"/>
                </a:solidFill>
              </a:rPr>
              <a:t>Input </a:t>
            </a:r>
            <a:r>
              <a:rPr lang="zh-CN" altLang="en-US" sz="3200" b="1" dirty="0">
                <a:solidFill>
                  <a:srgbClr val="FF0000"/>
                </a:solidFill>
              </a:rPr>
              <a:t>≠</a:t>
            </a:r>
            <a:r>
              <a:rPr lang="en-US" altLang="zh-CN" sz="3200" b="1" dirty="0" smtClean="0">
                <a:solidFill>
                  <a:srgbClr val="FF0000"/>
                </a:solidFill>
              </a:rPr>
              <a:t> Output</a:t>
            </a:r>
            <a:endParaRPr lang="zh-CN" altLang="en-US" sz="3200" b="1" dirty="0">
              <a:solidFill>
                <a:srgbClr val="FF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36257984"/>
              </p:ext>
            </p:extLst>
          </p:nvPr>
        </p:nvGraphicFramePr>
        <p:xfrm>
          <a:off x="2324100" y="4437184"/>
          <a:ext cx="1904934" cy="896011"/>
        </p:xfrm>
        <a:graphic>
          <a:graphicData uri="http://schemas.openxmlformats.org/presentationml/2006/ole">
            <mc:AlternateContent xmlns:mc="http://schemas.openxmlformats.org/markup-compatibility/2006">
              <mc:Choice xmlns:v="urn:schemas-microsoft-com:vml" Requires="v">
                <p:oleObj spid="_x0000_s1050" name="公式" r:id="rId3" imgW="609480" imgH="393480" progId="Equation.3">
                  <p:embed/>
                </p:oleObj>
              </mc:Choice>
              <mc:Fallback>
                <p:oleObj name="公式" r:id="rId3" imgW="609480" imgH="393480" progId="Equation.3">
                  <p:embed/>
                  <p:pic>
                    <p:nvPicPr>
                      <p:cNvPr id="0" name=""/>
                      <p:cNvPicPr/>
                      <p:nvPr/>
                    </p:nvPicPr>
                    <p:blipFill>
                      <a:blip r:embed="rId4"/>
                      <a:stretch>
                        <a:fillRect/>
                      </a:stretch>
                    </p:blipFill>
                    <p:spPr>
                      <a:xfrm>
                        <a:off x="2324100" y="4437184"/>
                        <a:ext cx="1904934" cy="89601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84554168"/>
              </p:ext>
            </p:extLst>
          </p:nvPr>
        </p:nvGraphicFramePr>
        <p:xfrm>
          <a:off x="6591300" y="4352372"/>
          <a:ext cx="1407544" cy="909039"/>
        </p:xfrm>
        <a:graphic>
          <a:graphicData uri="http://schemas.openxmlformats.org/presentationml/2006/ole">
            <mc:AlternateContent xmlns:mc="http://schemas.openxmlformats.org/markup-compatibility/2006">
              <mc:Choice xmlns:v="urn:schemas-microsoft-com:vml" Requires="v">
                <p:oleObj spid="_x0000_s1051" name="公式" r:id="rId5" imgW="444240" imgH="393480" progId="Equation.3">
                  <p:embed/>
                </p:oleObj>
              </mc:Choice>
              <mc:Fallback>
                <p:oleObj name="公式" r:id="rId5" imgW="444240" imgH="393480" progId="Equation.3">
                  <p:embed/>
                  <p:pic>
                    <p:nvPicPr>
                      <p:cNvPr id="0" name=""/>
                      <p:cNvPicPr/>
                      <p:nvPr/>
                    </p:nvPicPr>
                    <p:blipFill>
                      <a:blip r:embed="rId6"/>
                      <a:stretch>
                        <a:fillRect/>
                      </a:stretch>
                    </p:blipFill>
                    <p:spPr>
                      <a:xfrm>
                        <a:off x="6591300" y="4352372"/>
                        <a:ext cx="1407544" cy="909039"/>
                      </a:xfrm>
                      <a:prstGeom prst="rect">
                        <a:avLst/>
                      </a:prstGeom>
                    </p:spPr>
                  </p:pic>
                </p:oleObj>
              </mc:Fallback>
            </mc:AlternateContent>
          </a:graphicData>
        </a:graphic>
      </p:graphicFrame>
      <p:sp>
        <p:nvSpPr>
          <p:cNvPr id="6" name="文本框 5"/>
          <p:cNvSpPr txBox="1"/>
          <p:nvPr/>
        </p:nvSpPr>
        <p:spPr>
          <a:xfrm>
            <a:off x="497463" y="4391394"/>
            <a:ext cx="1826637" cy="830997"/>
          </a:xfrm>
          <a:prstGeom prst="rect">
            <a:avLst/>
          </a:prstGeom>
          <a:noFill/>
        </p:spPr>
        <p:txBody>
          <a:bodyPr wrap="square" rtlCol="0">
            <a:spAutoFit/>
          </a:bodyPr>
          <a:lstStyle/>
          <a:p>
            <a:r>
              <a:rPr lang="en-US" altLang="zh-CN" dirty="0" smtClean="0">
                <a:solidFill>
                  <a:srgbClr val="0000FF"/>
                </a:solidFill>
              </a:rPr>
              <a:t>Relative data redundancy:</a:t>
            </a:r>
            <a:endParaRPr lang="zh-CN" altLang="en-US" dirty="0">
              <a:solidFill>
                <a:srgbClr val="0000FF"/>
              </a:solidFill>
            </a:endParaRPr>
          </a:p>
        </p:txBody>
      </p:sp>
      <p:sp>
        <p:nvSpPr>
          <p:cNvPr id="7" name="文本框 6"/>
          <p:cNvSpPr txBox="1"/>
          <p:nvPr/>
        </p:nvSpPr>
        <p:spPr>
          <a:xfrm>
            <a:off x="4630804" y="4391394"/>
            <a:ext cx="1826637" cy="830997"/>
          </a:xfrm>
          <a:prstGeom prst="rect">
            <a:avLst/>
          </a:prstGeom>
          <a:noFill/>
        </p:spPr>
        <p:txBody>
          <a:bodyPr wrap="square" rtlCol="0">
            <a:spAutoFit/>
          </a:bodyPr>
          <a:lstStyle/>
          <a:p>
            <a:r>
              <a:rPr lang="en-US" altLang="zh-CN" dirty="0" smtClean="0">
                <a:solidFill>
                  <a:srgbClr val="0000FF"/>
                </a:solidFill>
              </a:rPr>
              <a:t>Compression Ratio:</a:t>
            </a:r>
            <a:endParaRPr lang="zh-CN" altLang="en-US" dirty="0">
              <a:solidFill>
                <a:srgbClr val="0000FF"/>
              </a:solidFill>
            </a:endParaRPr>
          </a:p>
        </p:txBody>
      </p:sp>
      <p:sp>
        <p:nvSpPr>
          <p:cNvPr id="8" name="文本框 7"/>
          <p:cNvSpPr txBox="1"/>
          <p:nvPr/>
        </p:nvSpPr>
        <p:spPr>
          <a:xfrm>
            <a:off x="944880" y="5489789"/>
            <a:ext cx="6758940" cy="954107"/>
          </a:xfrm>
          <a:prstGeom prst="rect">
            <a:avLst/>
          </a:prstGeom>
          <a:noFill/>
        </p:spPr>
        <p:txBody>
          <a:bodyPr wrap="square" rtlCol="0">
            <a:spAutoFit/>
          </a:bodyPr>
          <a:lstStyle/>
          <a:p>
            <a:r>
              <a:rPr lang="en-US" altLang="zh-CN" sz="2800" dirty="0" smtClean="0"/>
              <a:t>If b=b’, C=1, R=0, no redundancy;</a:t>
            </a:r>
          </a:p>
          <a:p>
            <a:r>
              <a:rPr lang="en-US" altLang="zh-CN" sz="2800" dirty="0" smtClean="0"/>
              <a:t>If b&gt;b’, C&gt;1, R&gt;0, data redundancy. </a:t>
            </a:r>
            <a:endParaRPr lang="zh-CN" altLang="en-US" sz="2800" dirty="0"/>
          </a:p>
        </p:txBody>
      </p:sp>
    </p:spTree>
    <p:extLst>
      <p:ext uri="{BB962C8B-B14F-4D97-AF65-F5344CB8AC3E}">
        <p14:creationId xmlns:p14="http://schemas.microsoft.com/office/powerpoint/2010/main" val="300415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6309"/>
          <a:stretch/>
        </p:blipFill>
        <p:spPr bwMode="auto">
          <a:xfrm>
            <a:off x="720534" y="1577127"/>
            <a:ext cx="7841955" cy="403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238876" y="599578"/>
            <a:ext cx="4807726" cy="523220"/>
          </a:xfrm>
          <a:prstGeom prst="rect">
            <a:avLst/>
          </a:prstGeom>
          <a:noFill/>
        </p:spPr>
        <p:txBody>
          <a:bodyPr wrap="none" rtlCol="0">
            <a:spAutoFit/>
          </a:bodyPr>
          <a:lstStyle/>
          <a:p>
            <a:r>
              <a:rPr lang="en-US" altLang="zh-CN" sz="2800" dirty="0" smtClean="0">
                <a:latin typeface="Arial Black" panose="020B0A04020102020204" pitchFamily="34" charset="0"/>
              </a:rPr>
              <a:t>8.2.3 Arithmetic Coding</a:t>
            </a:r>
            <a:endParaRPr lang="zh-CN" altLang="en-US" dirty="0">
              <a:latin typeface="Arial Black" panose="020B0A04020102020204" pitchFamily="34" charset="0"/>
            </a:endParaRPr>
          </a:p>
        </p:txBody>
      </p:sp>
      <p:sp>
        <p:nvSpPr>
          <p:cNvPr id="6" name="文本框 5"/>
          <p:cNvSpPr txBox="1"/>
          <p:nvPr/>
        </p:nvSpPr>
        <p:spPr>
          <a:xfrm>
            <a:off x="745934" y="5708479"/>
            <a:ext cx="3293961"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8.12</a:t>
            </a:r>
          </a:p>
          <a:p>
            <a:r>
              <a:rPr lang="en-US" altLang="zh-CN" sz="2000" b="0" dirty="0" smtClean="0">
                <a:solidFill>
                  <a:schemeClr val="tx1"/>
                </a:solidFill>
                <a:latin typeface="Times New Roman" panose="02020603050405020304" pitchFamily="18" charset="0"/>
                <a:cs typeface="Times New Roman" panose="02020603050405020304" pitchFamily="18" charset="0"/>
              </a:rPr>
              <a:t>Arithmetic coding procedure.</a:t>
            </a:r>
          </a:p>
        </p:txBody>
      </p:sp>
    </p:spTree>
    <p:extLst>
      <p:ext uri="{BB962C8B-B14F-4D97-AF65-F5344CB8AC3E}">
        <p14:creationId xmlns:p14="http://schemas.microsoft.com/office/powerpoint/2010/main" val="27733238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3881"/>
          <a:stretch/>
        </p:blipFill>
        <p:spPr bwMode="auto">
          <a:xfrm>
            <a:off x="614146" y="2735263"/>
            <a:ext cx="7243661" cy="2142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614146" y="5134702"/>
            <a:ext cx="1875054"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TABLE 8.6</a:t>
            </a:r>
          </a:p>
        </p:txBody>
      </p:sp>
      <p:sp>
        <p:nvSpPr>
          <p:cNvPr id="2" name="矩形 1"/>
          <p:cNvSpPr/>
          <p:nvPr/>
        </p:nvSpPr>
        <p:spPr>
          <a:xfrm>
            <a:off x="614146" y="2019083"/>
            <a:ext cx="4514377" cy="523220"/>
          </a:xfrm>
          <a:prstGeom prst="rect">
            <a:avLst/>
          </a:prstGeom>
        </p:spPr>
        <p:txBody>
          <a:bodyPr wrap="none">
            <a:spAutoFit/>
          </a:bodyPr>
          <a:lstStyle/>
          <a:p>
            <a:r>
              <a:rPr lang="en-US" altLang="zh-CN" sz="2800" b="1" dirty="0">
                <a:solidFill>
                  <a:srgbClr val="0000FF"/>
                </a:solidFill>
              </a:rPr>
              <a:t>Arithmetic </a:t>
            </a:r>
            <a:r>
              <a:rPr lang="en-US" altLang="zh-CN" sz="2800" b="1" dirty="0" smtClean="0">
                <a:solidFill>
                  <a:srgbClr val="0000FF"/>
                </a:solidFill>
              </a:rPr>
              <a:t>Coding Example</a:t>
            </a:r>
            <a:endParaRPr lang="en-US" altLang="zh-CN" sz="2800" b="1" dirty="0">
              <a:solidFill>
                <a:srgbClr val="0000FF"/>
              </a:solidFill>
            </a:endParaRPr>
          </a:p>
        </p:txBody>
      </p:sp>
      <p:sp>
        <p:nvSpPr>
          <p:cNvPr id="7" name="文本框 6"/>
          <p:cNvSpPr txBox="1"/>
          <p:nvPr/>
        </p:nvSpPr>
        <p:spPr>
          <a:xfrm>
            <a:off x="2238876" y="599578"/>
            <a:ext cx="4807726" cy="523220"/>
          </a:xfrm>
          <a:prstGeom prst="rect">
            <a:avLst/>
          </a:prstGeom>
          <a:noFill/>
        </p:spPr>
        <p:txBody>
          <a:bodyPr wrap="none" rtlCol="0">
            <a:spAutoFit/>
          </a:bodyPr>
          <a:lstStyle/>
          <a:p>
            <a:r>
              <a:rPr lang="en-US" altLang="zh-CN" sz="2800" dirty="0" smtClean="0">
                <a:latin typeface="Arial Black" panose="020B0A04020102020204" pitchFamily="34" charset="0"/>
              </a:rPr>
              <a:t>8.2.3 Arithmetic Coding</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13976905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560" y="1972093"/>
            <a:ext cx="7343540" cy="392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238876" y="599578"/>
            <a:ext cx="4807726" cy="523220"/>
          </a:xfrm>
          <a:prstGeom prst="rect">
            <a:avLst/>
          </a:prstGeom>
          <a:noFill/>
        </p:spPr>
        <p:txBody>
          <a:bodyPr wrap="none" rtlCol="0">
            <a:spAutoFit/>
          </a:bodyPr>
          <a:lstStyle/>
          <a:p>
            <a:r>
              <a:rPr lang="en-US" altLang="zh-CN" sz="2800" dirty="0" smtClean="0">
                <a:latin typeface="Arial Black" panose="020B0A04020102020204" pitchFamily="34" charset="0"/>
              </a:rPr>
              <a:t>8.2.3 Arithmetic Coding</a:t>
            </a:r>
            <a:endParaRPr lang="zh-CN" altLang="en-US" dirty="0">
              <a:latin typeface="Arial Black" panose="020B0A04020102020204" pitchFamily="34" charset="0"/>
            </a:endParaRPr>
          </a:p>
        </p:txBody>
      </p:sp>
      <p:sp>
        <p:nvSpPr>
          <p:cNvPr id="6" name="矩形 5"/>
          <p:cNvSpPr/>
          <p:nvPr/>
        </p:nvSpPr>
        <p:spPr>
          <a:xfrm>
            <a:off x="2327776" y="1131947"/>
            <a:ext cx="4084510" cy="830997"/>
          </a:xfrm>
          <a:prstGeom prst="rect">
            <a:avLst/>
          </a:prstGeom>
        </p:spPr>
        <p:txBody>
          <a:bodyPr wrap="square">
            <a:spAutoFit/>
          </a:bodyPr>
          <a:lstStyle/>
          <a:p>
            <a:pPr algn="ctr"/>
            <a:r>
              <a:rPr lang="en-US" altLang="zh-CN" b="1" dirty="0" smtClean="0">
                <a:solidFill>
                  <a:srgbClr val="0000FF"/>
                </a:solidFill>
              </a:rPr>
              <a:t>Adaptive Context-Based Arithmetic Coding Approach</a:t>
            </a:r>
            <a:endParaRPr lang="en-US" altLang="zh-CN" b="1" dirty="0">
              <a:solidFill>
                <a:srgbClr val="0000FF"/>
              </a:solidFill>
            </a:endParaRPr>
          </a:p>
        </p:txBody>
      </p:sp>
      <p:sp>
        <p:nvSpPr>
          <p:cNvPr id="7" name="矩形 6"/>
          <p:cNvSpPr/>
          <p:nvPr/>
        </p:nvSpPr>
        <p:spPr>
          <a:xfrm>
            <a:off x="2238876" y="6104338"/>
            <a:ext cx="4530722" cy="461665"/>
          </a:xfrm>
          <a:prstGeom prst="rect">
            <a:avLst/>
          </a:prstGeom>
        </p:spPr>
        <p:txBody>
          <a:bodyPr wrap="square">
            <a:spAutoFit/>
          </a:bodyPr>
          <a:lstStyle/>
          <a:p>
            <a:pPr algn="ctr"/>
            <a:r>
              <a:rPr lang="en-US" altLang="zh-CN" b="1" dirty="0" smtClean="0">
                <a:solidFill>
                  <a:srgbClr val="0000FF"/>
                </a:solidFill>
              </a:rPr>
              <a:t>Three Possible Context Models</a:t>
            </a:r>
            <a:endParaRPr lang="en-US" altLang="zh-CN" b="1" dirty="0">
              <a:solidFill>
                <a:srgbClr val="0000FF"/>
              </a:solidFill>
            </a:endParaRPr>
          </a:p>
        </p:txBody>
      </p:sp>
    </p:spTree>
    <p:extLst>
      <p:ext uri="{BB962C8B-B14F-4D97-AF65-F5344CB8AC3E}">
        <p14:creationId xmlns:p14="http://schemas.microsoft.com/office/powerpoint/2010/main" val="3428994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6"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415256" y="2479674"/>
            <a:ext cx="6025357"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765348" y="599578"/>
            <a:ext cx="3594254" cy="523220"/>
          </a:xfrm>
          <a:prstGeom prst="rect">
            <a:avLst/>
          </a:prstGeom>
          <a:noFill/>
        </p:spPr>
        <p:txBody>
          <a:bodyPr wrap="none" rtlCol="0">
            <a:spAutoFit/>
          </a:bodyPr>
          <a:lstStyle/>
          <a:p>
            <a:r>
              <a:rPr lang="en-US" altLang="zh-CN" sz="2800" dirty="0" smtClean="0">
                <a:latin typeface="Arial Black" panose="020B0A04020102020204" pitchFamily="34" charset="0"/>
              </a:rPr>
              <a:t>8.2.4 LZW Coding</a:t>
            </a:r>
            <a:endParaRPr lang="zh-CN" altLang="en-US" dirty="0">
              <a:latin typeface="Arial Black" panose="020B0A04020102020204" pitchFamily="34" charset="0"/>
            </a:endParaRPr>
          </a:p>
        </p:txBody>
      </p:sp>
      <p:sp>
        <p:nvSpPr>
          <p:cNvPr id="5" name="矩形 4"/>
          <p:cNvSpPr/>
          <p:nvPr/>
        </p:nvSpPr>
        <p:spPr>
          <a:xfrm>
            <a:off x="1019676" y="1543705"/>
            <a:ext cx="4581024" cy="523220"/>
          </a:xfrm>
          <a:prstGeom prst="rect">
            <a:avLst/>
          </a:prstGeom>
        </p:spPr>
        <p:txBody>
          <a:bodyPr wrap="square">
            <a:spAutoFit/>
          </a:bodyPr>
          <a:lstStyle/>
          <a:p>
            <a:pPr algn="ctr"/>
            <a:r>
              <a:rPr lang="en-US" altLang="zh-CN" sz="2800" b="1" dirty="0" smtClean="0">
                <a:solidFill>
                  <a:srgbClr val="0000FF"/>
                </a:solidFill>
              </a:rPr>
              <a:t>EXAMPLE: LZW Coding</a:t>
            </a:r>
            <a:endParaRPr lang="en-US" altLang="zh-CN" sz="2800" b="1" dirty="0">
              <a:solidFill>
                <a:srgbClr val="0000FF"/>
              </a:solidFill>
            </a:endParaRPr>
          </a:p>
        </p:txBody>
      </p:sp>
    </p:spTree>
    <p:extLst>
      <p:ext uri="{BB962C8B-B14F-4D97-AF65-F5344CB8AC3E}">
        <p14:creationId xmlns:p14="http://schemas.microsoft.com/office/powerpoint/2010/main" val="2898343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4924"/>
          <a:stretch/>
        </p:blipFill>
        <p:spPr bwMode="auto">
          <a:xfrm>
            <a:off x="428630" y="1549668"/>
            <a:ext cx="6868199" cy="490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765348" y="599578"/>
            <a:ext cx="3594254" cy="523220"/>
          </a:xfrm>
          <a:prstGeom prst="rect">
            <a:avLst/>
          </a:prstGeom>
          <a:noFill/>
        </p:spPr>
        <p:txBody>
          <a:bodyPr wrap="none" rtlCol="0">
            <a:spAutoFit/>
          </a:bodyPr>
          <a:lstStyle/>
          <a:p>
            <a:r>
              <a:rPr lang="en-US" altLang="zh-CN" sz="2800" dirty="0" smtClean="0">
                <a:latin typeface="Arial Black" panose="020B0A04020102020204" pitchFamily="34" charset="0"/>
              </a:rPr>
              <a:t>8.2.4 LZW Coding</a:t>
            </a:r>
            <a:endParaRPr lang="zh-CN" altLang="en-US" dirty="0">
              <a:latin typeface="Arial Black" panose="020B0A04020102020204" pitchFamily="34" charset="0"/>
            </a:endParaRPr>
          </a:p>
        </p:txBody>
      </p:sp>
      <p:sp>
        <p:nvSpPr>
          <p:cNvPr id="6" name="文本框 5"/>
          <p:cNvSpPr txBox="1"/>
          <p:nvPr/>
        </p:nvSpPr>
        <p:spPr>
          <a:xfrm>
            <a:off x="7296829" y="1549936"/>
            <a:ext cx="1643971" cy="1015663"/>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TABLE 8.7</a:t>
            </a:r>
          </a:p>
          <a:p>
            <a:r>
              <a:rPr lang="en-US" altLang="zh-CN" sz="2000" dirty="0" smtClean="0">
                <a:solidFill>
                  <a:schemeClr val="tx1"/>
                </a:solidFill>
                <a:latin typeface="Times New Roman" panose="02020603050405020304" pitchFamily="18" charset="0"/>
                <a:cs typeface="Times New Roman" panose="02020603050405020304" pitchFamily="18" charset="0"/>
              </a:rPr>
              <a:t>LZW coding example.</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87022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658"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812365" y="2727037"/>
            <a:ext cx="7500219" cy="2280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078730" y="599578"/>
            <a:ext cx="4960269" cy="523220"/>
          </a:xfrm>
          <a:prstGeom prst="rect">
            <a:avLst/>
          </a:prstGeom>
          <a:noFill/>
        </p:spPr>
        <p:txBody>
          <a:bodyPr wrap="none" rtlCol="0">
            <a:spAutoFit/>
          </a:bodyPr>
          <a:lstStyle/>
          <a:p>
            <a:r>
              <a:rPr lang="en-US" altLang="zh-CN" sz="2800" dirty="0" smtClean="0">
                <a:latin typeface="Arial Black" panose="020B0A04020102020204" pitchFamily="34" charset="0"/>
              </a:rPr>
              <a:t>8.2.5 Run-Length Coding</a:t>
            </a:r>
            <a:endParaRPr lang="zh-CN" altLang="en-US" dirty="0">
              <a:latin typeface="Arial Black" panose="020B0A04020102020204" pitchFamily="34" charset="0"/>
            </a:endParaRPr>
          </a:p>
        </p:txBody>
      </p:sp>
      <p:sp>
        <p:nvSpPr>
          <p:cNvPr id="5" name="文本框 4"/>
          <p:cNvSpPr txBox="1"/>
          <p:nvPr/>
        </p:nvSpPr>
        <p:spPr>
          <a:xfrm>
            <a:off x="812365" y="5234965"/>
            <a:ext cx="1689535"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TABLE 8.8</a:t>
            </a:r>
          </a:p>
        </p:txBody>
      </p:sp>
      <p:sp>
        <p:nvSpPr>
          <p:cNvPr id="2" name="矩形 1"/>
          <p:cNvSpPr/>
          <p:nvPr/>
        </p:nvSpPr>
        <p:spPr>
          <a:xfrm>
            <a:off x="812365" y="1573833"/>
            <a:ext cx="7493000" cy="954107"/>
          </a:xfrm>
          <a:prstGeom prst="rect">
            <a:avLst/>
          </a:prstGeom>
        </p:spPr>
        <p:txBody>
          <a:bodyPr wrap="square">
            <a:spAutoFit/>
          </a:bodyPr>
          <a:lstStyle/>
          <a:p>
            <a:pPr algn="ctr"/>
            <a:r>
              <a:rPr lang="en-US" altLang="zh-CN" sz="2800" b="1" dirty="0">
                <a:solidFill>
                  <a:srgbClr val="0000FF"/>
                </a:solidFill>
              </a:rPr>
              <a:t>BMP absolute coding mode options. In this mode, the first byte of the BMP pair is 0.</a:t>
            </a:r>
          </a:p>
        </p:txBody>
      </p:sp>
    </p:spTree>
    <p:extLst>
      <p:ext uri="{BB962C8B-B14F-4D97-AF65-F5344CB8AC3E}">
        <p14:creationId xmlns:p14="http://schemas.microsoft.com/office/powerpoint/2010/main" val="11726419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45920" y="1003335"/>
            <a:ext cx="6261780" cy="5435085"/>
          </a:xfrm>
          <a:prstGeom prst="rect">
            <a:avLst/>
          </a:prstGeom>
        </p:spPr>
      </p:pic>
    </p:spTree>
    <p:extLst>
      <p:ext uri="{BB962C8B-B14F-4D97-AF65-F5344CB8AC3E}">
        <p14:creationId xmlns:p14="http://schemas.microsoft.com/office/powerpoint/2010/main" val="31694454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903" y="18262"/>
            <a:ext cx="4328869" cy="68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6489701" y="3600279"/>
            <a:ext cx="2159000" cy="2862322"/>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8.14</a:t>
            </a:r>
          </a:p>
          <a:p>
            <a:r>
              <a:rPr lang="en-US" altLang="zh-CN" sz="2000" b="0" dirty="0" smtClean="0">
                <a:solidFill>
                  <a:schemeClr val="tx1"/>
                </a:solidFill>
                <a:latin typeface="Times New Roman" panose="02020603050405020304" pitchFamily="18" charset="0"/>
                <a:cs typeface="Times New Roman" panose="02020603050405020304" pitchFamily="18" charset="0"/>
              </a:rPr>
              <a:t>CCITT 2-D READ coding procedure. The notation |</a:t>
            </a:r>
            <a:r>
              <a:rPr lang="en-US" altLang="zh-CN" sz="2000" b="0" i="1" dirty="0" smtClean="0">
                <a:solidFill>
                  <a:schemeClr val="tx1"/>
                </a:solidFill>
                <a:latin typeface="Times New Roman" panose="02020603050405020304" pitchFamily="18" charset="0"/>
                <a:cs typeface="Times New Roman" panose="02020603050405020304" pitchFamily="18" charset="0"/>
              </a:rPr>
              <a:t>a</a:t>
            </a:r>
            <a:r>
              <a:rPr lang="en-US" altLang="zh-CN" sz="2000" i="1" baseline="-25000" dirty="0" smtClean="0">
                <a:solidFill>
                  <a:schemeClr val="tx1"/>
                </a:solidFill>
                <a:latin typeface="Times New Roman" panose="02020603050405020304" pitchFamily="18" charset="0"/>
                <a:cs typeface="Times New Roman" panose="02020603050405020304" pitchFamily="18" charset="0"/>
              </a:rPr>
              <a:t>1</a:t>
            </a:r>
            <a:r>
              <a:rPr lang="en-US" altLang="zh-CN" sz="2000" i="1" dirty="0" smtClean="0">
                <a:solidFill>
                  <a:schemeClr val="tx1"/>
                </a:solidFill>
                <a:latin typeface="Times New Roman" panose="02020603050405020304" pitchFamily="18" charset="0"/>
                <a:cs typeface="Times New Roman" panose="02020603050405020304" pitchFamily="18" charset="0"/>
              </a:rPr>
              <a:t>b</a:t>
            </a:r>
            <a:r>
              <a:rPr lang="en-US" altLang="zh-CN" sz="2000" i="1" baseline="-25000" dirty="0" smtClean="0">
                <a:solidFill>
                  <a:schemeClr val="tx1"/>
                </a:solidFill>
                <a:latin typeface="Times New Roman" panose="02020603050405020304" pitchFamily="18" charset="0"/>
                <a:cs typeface="Times New Roman" panose="02020603050405020304" pitchFamily="18" charset="0"/>
              </a:rPr>
              <a:t>1</a:t>
            </a:r>
            <a:r>
              <a:rPr lang="en-US" altLang="zh-CN" sz="2000" b="0" dirty="0" smtClean="0">
                <a:solidFill>
                  <a:schemeClr val="tx1"/>
                </a:solidFill>
                <a:latin typeface="Times New Roman" panose="02020603050405020304" pitchFamily="18" charset="0"/>
                <a:cs typeface="Times New Roman" panose="02020603050405020304" pitchFamily="18" charset="0"/>
              </a:rPr>
              <a:t>| denotes the absolute value of the distance between changing elements </a:t>
            </a:r>
            <a:r>
              <a:rPr lang="en-US" altLang="zh-CN" sz="2000" b="0" i="1" dirty="0" smtClean="0">
                <a:solidFill>
                  <a:schemeClr val="tx1"/>
                </a:solidFill>
                <a:latin typeface="Times New Roman" panose="02020603050405020304" pitchFamily="18" charset="0"/>
                <a:cs typeface="Times New Roman" panose="02020603050405020304" pitchFamily="18" charset="0"/>
              </a:rPr>
              <a:t>a</a:t>
            </a:r>
            <a:r>
              <a:rPr lang="en-US" altLang="zh-CN" sz="2000" b="0" i="1" baseline="-25000" dirty="0" smtClean="0">
                <a:solidFill>
                  <a:schemeClr val="tx1"/>
                </a:solidFill>
                <a:latin typeface="Times New Roman" panose="02020603050405020304" pitchFamily="18" charset="0"/>
                <a:cs typeface="Times New Roman" panose="02020603050405020304" pitchFamily="18" charset="0"/>
              </a:rPr>
              <a:t>1</a:t>
            </a:r>
            <a:r>
              <a:rPr lang="en-US" altLang="zh-CN" sz="2000" b="0" i="1" dirty="0" smtClean="0">
                <a:solidFill>
                  <a:schemeClr val="tx1"/>
                </a:solidFill>
                <a:latin typeface="Times New Roman" panose="02020603050405020304" pitchFamily="18" charset="0"/>
                <a:cs typeface="Times New Roman" panose="02020603050405020304" pitchFamily="18" charset="0"/>
              </a:rPr>
              <a:t> </a:t>
            </a:r>
            <a:r>
              <a:rPr lang="en-US" altLang="zh-CN" sz="2000" b="0" dirty="0" smtClean="0">
                <a:solidFill>
                  <a:schemeClr val="tx1"/>
                </a:solidFill>
                <a:latin typeface="Times New Roman" panose="02020603050405020304" pitchFamily="18" charset="0"/>
                <a:cs typeface="Times New Roman" panose="02020603050405020304" pitchFamily="18" charset="0"/>
              </a:rPr>
              <a:t>and </a:t>
            </a:r>
            <a:r>
              <a:rPr lang="en-US" altLang="zh-CN" sz="2000" b="0" i="1" dirty="0" smtClean="0">
                <a:solidFill>
                  <a:schemeClr val="tx1"/>
                </a:solidFill>
                <a:latin typeface="Times New Roman" panose="02020603050405020304" pitchFamily="18" charset="0"/>
                <a:cs typeface="Times New Roman" panose="02020603050405020304" pitchFamily="18" charset="0"/>
              </a:rPr>
              <a:t>b</a:t>
            </a:r>
            <a:r>
              <a:rPr lang="en-US" altLang="zh-CN" sz="2000" b="0" i="1" baseline="-25000" dirty="0" smtClean="0">
                <a:solidFill>
                  <a:schemeClr val="tx1"/>
                </a:solidFill>
                <a:latin typeface="Times New Roman" panose="02020603050405020304" pitchFamily="18" charset="0"/>
                <a:cs typeface="Times New Roman" panose="02020603050405020304" pitchFamily="18" charset="0"/>
              </a:rPr>
              <a:t>1</a:t>
            </a:r>
            <a:r>
              <a:rPr lang="en-US" altLang="zh-CN" sz="2000" dirty="0" smtClean="0">
                <a:solidFill>
                  <a:schemeClr val="tx1"/>
                </a:solidFill>
                <a:latin typeface="Times New Roman" panose="02020603050405020304" pitchFamily="18" charset="0"/>
                <a:cs typeface="Times New Roman" panose="02020603050405020304" pitchFamily="18" charset="0"/>
              </a:rPr>
              <a:t>.</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7250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1814"/>
          <a:stretch/>
        </p:blipFill>
        <p:spPr bwMode="auto">
          <a:xfrm>
            <a:off x="1193364" y="1737104"/>
            <a:ext cx="6731000" cy="3897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078730" y="599578"/>
            <a:ext cx="4960269" cy="523220"/>
          </a:xfrm>
          <a:prstGeom prst="rect">
            <a:avLst/>
          </a:prstGeom>
          <a:noFill/>
        </p:spPr>
        <p:txBody>
          <a:bodyPr wrap="none" rtlCol="0">
            <a:spAutoFit/>
          </a:bodyPr>
          <a:lstStyle/>
          <a:p>
            <a:r>
              <a:rPr lang="en-US" altLang="zh-CN" sz="2800" dirty="0" smtClean="0">
                <a:latin typeface="Arial Black" panose="020B0A04020102020204" pitchFamily="34" charset="0"/>
              </a:rPr>
              <a:t>8.2.5 Run-Length Coding</a:t>
            </a:r>
            <a:endParaRPr lang="zh-CN" altLang="en-US" dirty="0">
              <a:latin typeface="Arial Black" panose="020B0A04020102020204" pitchFamily="34" charset="0"/>
            </a:endParaRPr>
          </a:p>
        </p:txBody>
      </p:sp>
      <p:sp>
        <p:nvSpPr>
          <p:cNvPr id="6" name="文本框 5"/>
          <p:cNvSpPr txBox="1"/>
          <p:nvPr/>
        </p:nvSpPr>
        <p:spPr>
          <a:xfrm>
            <a:off x="1272062" y="5758185"/>
            <a:ext cx="1689535"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TABLE 8.9</a:t>
            </a:r>
          </a:p>
        </p:txBody>
      </p:sp>
      <p:sp>
        <p:nvSpPr>
          <p:cNvPr id="7" name="矩形 6"/>
          <p:cNvSpPr/>
          <p:nvPr/>
        </p:nvSpPr>
        <p:spPr>
          <a:xfrm>
            <a:off x="101165" y="1213884"/>
            <a:ext cx="7493000" cy="523220"/>
          </a:xfrm>
          <a:prstGeom prst="rect">
            <a:avLst/>
          </a:prstGeom>
        </p:spPr>
        <p:txBody>
          <a:bodyPr wrap="square">
            <a:spAutoFit/>
          </a:bodyPr>
          <a:lstStyle/>
          <a:p>
            <a:pPr algn="ctr"/>
            <a:r>
              <a:rPr lang="en-US" altLang="zh-CN" sz="2800" b="1" dirty="0" smtClean="0">
                <a:solidFill>
                  <a:srgbClr val="0000FF"/>
                </a:solidFill>
              </a:rPr>
              <a:t>CCITT two-dimensional code table</a:t>
            </a:r>
            <a:endParaRPr lang="en-US" altLang="zh-CN" sz="2800" b="1" dirty="0">
              <a:solidFill>
                <a:srgbClr val="0000FF"/>
              </a:solidFill>
            </a:endParaRPr>
          </a:p>
        </p:txBody>
      </p:sp>
    </p:spTree>
    <p:extLst>
      <p:ext uri="{BB962C8B-B14F-4D97-AF65-F5344CB8AC3E}">
        <p14:creationId xmlns:p14="http://schemas.microsoft.com/office/powerpoint/2010/main" val="17037439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19045"/>
          <a:stretch/>
        </p:blipFill>
        <p:spPr bwMode="auto">
          <a:xfrm>
            <a:off x="619086" y="2062615"/>
            <a:ext cx="7879556" cy="3780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078730" y="599578"/>
            <a:ext cx="4960269" cy="523220"/>
          </a:xfrm>
          <a:prstGeom prst="rect">
            <a:avLst/>
          </a:prstGeom>
          <a:noFill/>
        </p:spPr>
        <p:txBody>
          <a:bodyPr wrap="none" rtlCol="0">
            <a:spAutoFit/>
          </a:bodyPr>
          <a:lstStyle/>
          <a:p>
            <a:r>
              <a:rPr lang="en-US" altLang="zh-CN" sz="2800" dirty="0" smtClean="0">
                <a:latin typeface="Arial Black" panose="020B0A04020102020204" pitchFamily="34" charset="0"/>
              </a:rPr>
              <a:t>8.2.5 Run-Length Coding</a:t>
            </a:r>
            <a:endParaRPr lang="zh-CN" altLang="en-US" dirty="0">
              <a:latin typeface="Arial Black" panose="020B0A04020102020204" pitchFamily="34" charset="0"/>
            </a:endParaRPr>
          </a:p>
        </p:txBody>
      </p:sp>
      <p:sp>
        <p:nvSpPr>
          <p:cNvPr id="6" name="矩形 5"/>
          <p:cNvSpPr/>
          <p:nvPr/>
        </p:nvSpPr>
        <p:spPr>
          <a:xfrm>
            <a:off x="3345796" y="1539395"/>
            <a:ext cx="2426135" cy="523220"/>
          </a:xfrm>
          <a:prstGeom prst="rect">
            <a:avLst/>
          </a:prstGeom>
        </p:spPr>
        <p:txBody>
          <a:bodyPr wrap="square">
            <a:spAutoFit/>
          </a:bodyPr>
          <a:lstStyle/>
          <a:p>
            <a:pPr algn="ctr"/>
            <a:r>
              <a:rPr lang="en-US" altLang="zh-CN" sz="2800" b="1" dirty="0" smtClean="0">
                <a:solidFill>
                  <a:srgbClr val="0000FF"/>
                </a:solidFill>
              </a:rPr>
              <a:t>Pass Mode</a:t>
            </a:r>
            <a:endParaRPr lang="en-US" altLang="zh-CN" sz="2800" b="1" dirty="0">
              <a:solidFill>
                <a:srgbClr val="0000FF"/>
              </a:solidFill>
            </a:endParaRPr>
          </a:p>
        </p:txBody>
      </p:sp>
      <p:sp>
        <p:nvSpPr>
          <p:cNvPr id="8" name="矩形 7"/>
          <p:cNvSpPr/>
          <p:nvPr/>
        </p:nvSpPr>
        <p:spPr>
          <a:xfrm>
            <a:off x="2037913" y="5995106"/>
            <a:ext cx="5041900" cy="523220"/>
          </a:xfrm>
          <a:prstGeom prst="rect">
            <a:avLst/>
          </a:prstGeom>
        </p:spPr>
        <p:txBody>
          <a:bodyPr wrap="square">
            <a:spAutoFit/>
          </a:bodyPr>
          <a:lstStyle/>
          <a:p>
            <a:pPr algn="ctr"/>
            <a:r>
              <a:rPr lang="en-US" altLang="zh-CN" sz="2800" b="1" dirty="0" smtClean="0">
                <a:solidFill>
                  <a:srgbClr val="0000FF"/>
                </a:solidFill>
              </a:rPr>
              <a:t>Horizontal and Vertical Mode</a:t>
            </a:r>
            <a:endParaRPr lang="en-US" altLang="zh-CN" sz="2800" b="1" dirty="0">
              <a:solidFill>
                <a:srgbClr val="0000FF"/>
              </a:solidFill>
            </a:endParaRPr>
          </a:p>
        </p:txBody>
      </p:sp>
      <p:sp>
        <p:nvSpPr>
          <p:cNvPr id="10" name="文本框 9"/>
          <p:cNvSpPr txBox="1"/>
          <p:nvPr/>
        </p:nvSpPr>
        <p:spPr>
          <a:xfrm>
            <a:off x="619084" y="5442596"/>
            <a:ext cx="2159000"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8.15</a:t>
            </a:r>
          </a:p>
        </p:txBody>
      </p:sp>
    </p:spTree>
    <p:extLst>
      <p:ext uri="{BB962C8B-B14F-4D97-AF65-F5344CB8AC3E}">
        <p14:creationId xmlns:p14="http://schemas.microsoft.com/office/powerpoint/2010/main" val="1895517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5" name="Picture 5"/>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351256" y="2294741"/>
            <a:ext cx="8383891" cy="2788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707603" y="599578"/>
            <a:ext cx="3671198" cy="523220"/>
          </a:xfrm>
          <a:prstGeom prst="rect">
            <a:avLst/>
          </a:prstGeom>
          <a:noFill/>
        </p:spPr>
        <p:txBody>
          <a:bodyPr wrap="none" rtlCol="0">
            <a:spAutoFit/>
          </a:bodyPr>
          <a:lstStyle/>
          <a:p>
            <a:r>
              <a:rPr lang="en-US" altLang="zh-CN" sz="2800" dirty="0" smtClean="0">
                <a:latin typeface="Arial Black" panose="020B0A04020102020204" pitchFamily="34" charset="0"/>
              </a:rPr>
              <a:t>8.1 Fundamentals</a:t>
            </a:r>
            <a:endParaRPr lang="zh-CN" altLang="en-US" dirty="0">
              <a:latin typeface="Arial Black" panose="020B0A04020102020204" pitchFamily="34" charset="0"/>
            </a:endParaRPr>
          </a:p>
        </p:txBody>
      </p:sp>
      <p:sp>
        <p:nvSpPr>
          <p:cNvPr id="5" name="文本框 4"/>
          <p:cNvSpPr txBox="1"/>
          <p:nvPr/>
        </p:nvSpPr>
        <p:spPr>
          <a:xfrm>
            <a:off x="1257301" y="5198418"/>
            <a:ext cx="5363812"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8.1</a:t>
            </a:r>
          </a:p>
          <a:p>
            <a:r>
              <a:rPr lang="en-US" altLang="zh-CN" sz="2000" b="0" dirty="0" smtClean="0">
                <a:solidFill>
                  <a:schemeClr val="tx1"/>
                </a:solidFill>
                <a:latin typeface="Times New Roman" panose="02020603050405020304" pitchFamily="18" charset="0"/>
                <a:cs typeface="Times New Roman" panose="02020603050405020304" pitchFamily="18" charset="0"/>
              </a:rPr>
              <a:t>Computer generated 256×256</a:t>
            </a:r>
            <a:r>
              <a:rPr lang="en-US" altLang="zh-CN" sz="2000" dirty="0" smtClean="0">
                <a:solidFill>
                  <a:schemeClr val="tx1"/>
                </a:solidFill>
                <a:latin typeface="Times New Roman" panose="02020603050405020304" pitchFamily="18" charset="0"/>
                <a:cs typeface="Times New Roman" panose="02020603050405020304" pitchFamily="18" charset="0"/>
              </a:rPr>
              <a:t>×8 bit images.</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701003" y="1343531"/>
            <a:ext cx="2006600" cy="830997"/>
          </a:xfrm>
          <a:prstGeom prst="rect">
            <a:avLst/>
          </a:prstGeom>
          <a:noFill/>
        </p:spPr>
        <p:txBody>
          <a:bodyPr wrap="square" rtlCol="0">
            <a:spAutoFit/>
          </a:bodyPr>
          <a:lstStyle/>
          <a:p>
            <a:pPr algn="ctr"/>
            <a:r>
              <a:rPr lang="en-US" altLang="zh-CN" sz="2400" b="1" dirty="0" smtClean="0">
                <a:solidFill>
                  <a:srgbClr val="0000FF"/>
                </a:solidFill>
              </a:rPr>
              <a:t>Coding redundancy</a:t>
            </a:r>
            <a:endParaRPr lang="zh-CN" altLang="en-US" sz="2400" b="1" dirty="0">
              <a:solidFill>
                <a:srgbClr val="0000FF"/>
              </a:solidFill>
            </a:endParaRPr>
          </a:p>
        </p:txBody>
      </p:sp>
      <p:sp>
        <p:nvSpPr>
          <p:cNvPr id="7" name="文本框 6"/>
          <p:cNvSpPr txBox="1"/>
          <p:nvPr/>
        </p:nvSpPr>
        <p:spPr>
          <a:xfrm>
            <a:off x="3539901" y="1343530"/>
            <a:ext cx="2006600" cy="830997"/>
          </a:xfrm>
          <a:prstGeom prst="rect">
            <a:avLst/>
          </a:prstGeom>
          <a:noFill/>
        </p:spPr>
        <p:txBody>
          <a:bodyPr wrap="square" rtlCol="0">
            <a:spAutoFit/>
          </a:bodyPr>
          <a:lstStyle/>
          <a:p>
            <a:pPr algn="ctr"/>
            <a:r>
              <a:rPr lang="en-US" altLang="zh-CN" sz="2400" b="1" dirty="0" smtClean="0">
                <a:solidFill>
                  <a:srgbClr val="0000FF"/>
                </a:solidFill>
              </a:rPr>
              <a:t>Spatial redundancy</a:t>
            </a:r>
            <a:endParaRPr lang="zh-CN" altLang="en-US" sz="2400" b="1" dirty="0">
              <a:solidFill>
                <a:srgbClr val="0000FF"/>
              </a:solidFill>
            </a:endParaRPr>
          </a:p>
        </p:txBody>
      </p:sp>
      <p:sp>
        <p:nvSpPr>
          <p:cNvPr id="8" name="文本框 7"/>
          <p:cNvSpPr txBox="1"/>
          <p:nvPr/>
        </p:nvSpPr>
        <p:spPr>
          <a:xfrm>
            <a:off x="6273801" y="1343530"/>
            <a:ext cx="2006600" cy="830997"/>
          </a:xfrm>
          <a:prstGeom prst="rect">
            <a:avLst/>
          </a:prstGeom>
          <a:noFill/>
        </p:spPr>
        <p:txBody>
          <a:bodyPr wrap="square" rtlCol="0">
            <a:spAutoFit/>
          </a:bodyPr>
          <a:lstStyle/>
          <a:p>
            <a:pPr algn="ctr"/>
            <a:r>
              <a:rPr lang="en-US" altLang="zh-CN" sz="2400" b="1" dirty="0" smtClean="0">
                <a:solidFill>
                  <a:srgbClr val="0000FF"/>
                </a:solidFill>
              </a:rPr>
              <a:t>Irrelevant redundancy</a:t>
            </a:r>
            <a:endParaRPr lang="zh-CN" altLang="en-US" sz="2400" b="1" dirty="0">
              <a:solidFill>
                <a:srgbClr val="0000FF"/>
              </a:solidFill>
            </a:endParaRPr>
          </a:p>
        </p:txBody>
      </p:sp>
    </p:spTree>
    <p:extLst>
      <p:ext uri="{BB962C8B-B14F-4D97-AF65-F5344CB8AC3E}">
        <p14:creationId xmlns:p14="http://schemas.microsoft.com/office/powerpoint/2010/main" val="1183461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2"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308099" y="1275198"/>
            <a:ext cx="6137299" cy="4520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078730" y="599578"/>
            <a:ext cx="4960269" cy="523220"/>
          </a:xfrm>
          <a:prstGeom prst="rect">
            <a:avLst/>
          </a:prstGeom>
          <a:noFill/>
        </p:spPr>
        <p:txBody>
          <a:bodyPr wrap="none" rtlCol="0">
            <a:spAutoFit/>
          </a:bodyPr>
          <a:lstStyle/>
          <a:p>
            <a:r>
              <a:rPr lang="en-US" altLang="zh-CN" sz="2800" dirty="0" smtClean="0">
                <a:latin typeface="Arial Black" panose="020B0A04020102020204" pitchFamily="34" charset="0"/>
              </a:rPr>
              <a:t>8.2.5 Run-Length Coding</a:t>
            </a:r>
            <a:endParaRPr lang="zh-CN" altLang="en-US" dirty="0">
              <a:latin typeface="Arial Black" panose="020B0A04020102020204" pitchFamily="34" charset="0"/>
            </a:endParaRPr>
          </a:p>
        </p:txBody>
      </p:sp>
      <p:sp>
        <p:nvSpPr>
          <p:cNvPr id="5" name="文本框 4"/>
          <p:cNvSpPr txBox="1"/>
          <p:nvPr/>
        </p:nvSpPr>
        <p:spPr>
          <a:xfrm>
            <a:off x="812800" y="5873579"/>
            <a:ext cx="8013700"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8.16 </a:t>
            </a:r>
            <a:r>
              <a:rPr lang="en-US" altLang="zh-CN" sz="2000" b="0" dirty="0" smtClean="0">
                <a:solidFill>
                  <a:schemeClr val="tx1"/>
                </a:solidFill>
                <a:latin typeface="Times New Roman" panose="02020603050405020304" pitchFamily="18" charset="0"/>
                <a:cs typeface="Times New Roman" panose="02020603050405020304" pitchFamily="18" charset="0"/>
              </a:rPr>
              <a:t>A </a:t>
            </a:r>
            <a:r>
              <a:rPr lang="en-US" altLang="zh-CN" sz="2000" dirty="0" smtClean="0">
                <a:solidFill>
                  <a:schemeClr val="tx1"/>
                </a:solidFill>
                <a:latin typeface="Times New Roman" panose="02020603050405020304" pitchFamily="18" charset="0"/>
                <a:cs typeface="Times New Roman" panose="02020603050405020304" pitchFamily="18" charset="0"/>
              </a:rPr>
              <a:t>binary scan of a book page: (a) scaled to show the general page content; (b) scaled to </a:t>
            </a:r>
            <a:r>
              <a:rPr lang="en-US" altLang="zh-CN" sz="2000" dirty="0" smtClean="0">
                <a:solidFill>
                  <a:schemeClr val="tx1"/>
                </a:solidFill>
                <a:latin typeface="Times New Roman" panose="02020603050405020304" pitchFamily="18" charset="0"/>
                <a:cs typeface="Times New Roman" panose="02020603050405020304" pitchFamily="18" charset="0"/>
              </a:rPr>
              <a:t>show </a:t>
            </a:r>
            <a:r>
              <a:rPr lang="en-US" altLang="zh-CN" sz="2000" dirty="0" smtClean="0">
                <a:solidFill>
                  <a:schemeClr val="tx1"/>
                </a:solidFill>
                <a:latin typeface="Times New Roman" panose="02020603050405020304" pitchFamily="18" charset="0"/>
                <a:cs typeface="Times New Roman" panose="02020603050405020304" pitchFamily="18" charset="0"/>
              </a:rPr>
              <a:t>the binary pixels used in dithering.</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32645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26" y="2895988"/>
            <a:ext cx="7736246" cy="2756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773930" y="599578"/>
            <a:ext cx="5508239" cy="523220"/>
          </a:xfrm>
          <a:prstGeom prst="rect">
            <a:avLst/>
          </a:prstGeom>
          <a:noFill/>
        </p:spPr>
        <p:txBody>
          <a:bodyPr wrap="none" rtlCol="0">
            <a:spAutoFit/>
          </a:bodyPr>
          <a:lstStyle/>
          <a:p>
            <a:r>
              <a:rPr lang="en-US" altLang="zh-CN" sz="2800" dirty="0" smtClean="0">
                <a:latin typeface="Arial Black" panose="020B0A04020102020204" pitchFamily="34" charset="0"/>
              </a:rPr>
              <a:t>8.2.6 Symbol-Based Coding</a:t>
            </a:r>
            <a:endParaRPr lang="zh-CN" altLang="en-US" dirty="0">
              <a:latin typeface="Arial Black" panose="020B0A04020102020204" pitchFamily="34" charset="0"/>
            </a:endParaRPr>
          </a:p>
        </p:txBody>
      </p:sp>
      <p:sp>
        <p:nvSpPr>
          <p:cNvPr id="5" name="文本框 4"/>
          <p:cNvSpPr txBox="1"/>
          <p:nvPr/>
        </p:nvSpPr>
        <p:spPr>
          <a:xfrm>
            <a:off x="659926" y="5147765"/>
            <a:ext cx="2159000"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8.17</a:t>
            </a:r>
          </a:p>
        </p:txBody>
      </p:sp>
      <p:sp>
        <p:nvSpPr>
          <p:cNvPr id="6" name="矩形 5"/>
          <p:cNvSpPr/>
          <p:nvPr/>
        </p:nvSpPr>
        <p:spPr>
          <a:xfrm>
            <a:off x="1396563" y="2658228"/>
            <a:ext cx="2426135" cy="954107"/>
          </a:xfrm>
          <a:prstGeom prst="rect">
            <a:avLst/>
          </a:prstGeom>
        </p:spPr>
        <p:txBody>
          <a:bodyPr wrap="square">
            <a:spAutoFit/>
          </a:bodyPr>
          <a:lstStyle/>
          <a:p>
            <a:pPr algn="ctr"/>
            <a:r>
              <a:rPr lang="en-US" altLang="zh-CN" sz="2800" b="1" dirty="0" smtClean="0">
                <a:solidFill>
                  <a:srgbClr val="0000FF"/>
                </a:solidFill>
              </a:rPr>
              <a:t>Bi-Level Document</a:t>
            </a:r>
            <a:endParaRPr lang="en-US" altLang="zh-CN" sz="2800" b="1" dirty="0">
              <a:solidFill>
                <a:srgbClr val="0000FF"/>
              </a:solidFill>
            </a:endParaRPr>
          </a:p>
        </p:txBody>
      </p:sp>
      <p:sp>
        <p:nvSpPr>
          <p:cNvPr id="7" name="矩形 6"/>
          <p:cNvSpPr/>
          <p:nvPr/>
        </p:nvSpPr>
        <p:spPr>
          <a:xfrm>
            <a:off x="4635535" y="1916494"/>
            <a:ext cx="2426135" cy="954107"/>
          </a:xfrm>
          <a:prstGeom prst="rect">
            <a:avLst/>
          </a:prstGeom>
        </p:spPr>
        <p:txBody>
          <a:bodyPr wrap="square">
            <a:spAutoFit/>
          </a:bodyPr>
          <a:lstStyle/>
          <a:p>
            <a:pPr algn="ctr"/>
            <a:r>
              <a:rPr lang="en-US" altLang="zh-CN" sz="2800" b="1" dirty="0" smtClean="0">
                <a:solidFill>
                  <a:srgbClr val="0000FF"/>
                </a:solidFill>
              </a:rPr>
              <a:t>Symbol Dictionary</a:t>
            </a:r>
            <a:endParaRPr lang="en-US" altLang="zh-CN" sz="2800" b="1" dirty="0">
              <a:solidFill>
                <a:srgbClr val="0000FF"/>
              </a:solidFill>
            </a:endParaRPr>
          </a:p>
        </p:txBody>
      </p:sp>
      <p:sp>
        <p:nvSpPr>
          <p:cNvPr id="8" name="矩形 7"/>
          <p:cNvSpPr/>
          <p:nvPr/>
        </p:nvSpPr>
        <p:spPr>
          <a:xfrm>
            <a:off x="6520796" y="1485606"/>
            <a:ext cx="2426135" cy="1384995"/>
          </a:xfrm>
          <a:prstGeom prst="rect">
            <a:avLst/>
          </a:prstGeom>
        </p:spPr>
        <p:txBody>
          <a:bodyPr wrap="square">
            <a:spAutoFit/>
          </a:bodyPr>
          <a:lstStyle/>
          <a:p>
            <a:pPr algn="ctr"/>
            <a:r>
              <a:rPr lang="en-US" altLang="zh-CN" sz="2800" b="1" dirty="0" smtClean="0">
                <a:solidFill>
                  <a:srgbClr val="0000FF"/>
                </a:solidFill>
              </a:rPr>
              <a:t>Triplets to Locate the Symbols</a:t>
            </a:r>
            <a:endParaRPr lang="en-US" altLang="zh-CN" sz="2800" b="1" dirty="0">
              <a:solidFill>
                <a:srgbClr val="0000FF"/>
              </a:solidFill>
            </a:endParaRPr>
          </a:p>
        </p:txBody>
      </p:sp>
    </p:spTree>
    <p:extLst>
      <p:ext uri="{BB962C8B-B14F-4D97-AF65-F5344CB8AC3E}">
        <p14:creationId xmlns:p14="http://schemas.microsoft.com/office/powerpoint/2010/main" val="2206271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514" name="Picture 2"/>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460842" y="2955865"/>
            <a:ext cx="8403758" cy="2703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87388" y="1484072"/>
            <a:ext cx="2525712" cy="1200329"/>
          </a:xfrm>
          <a:prstGeom prst="rect">
            <a:avLst/>
          </a:prstGeom>
        </p:spPr>
        <p:txBody>
          <a:bodyPr wrap="square">
            <a:spAutoFit/>
          </a:bodyPr>
          <a:lstStyle/>
          <a:p>
            <a:pPr algn="ctr"/>
            <a:r>
              <a:rPr lang="en-US" altLang="zh-CN" b="1" dirty="0" smtClean="0">
                <a:solidFill>
                  <a:srgbClr val="0000FF"/>
                </a:solidFill>
              </a:rPr>
              <a:t>Lossless Compression and Reconstruction</a:t>
            </a:r>
            <a:endParaRPr lang="en-US" altLang="zh-CN" b="1" dirty="0">
              <a:solidFill>
                <a:srgbClr val="0000FF"/>
              </a:solidFill>
            </a:endParaRPr>
          </a:p>
        </p:txBody>
      </p:sp>
      <p:sp>
        <p:nvSpPr>
          <p:cNvPr id="5" name="文本框 4"/>
          <p:cNvSpPr txBox="1"/>
          <p:nvPr/>
        </p:nvSpPr>
        <p:spPr>
          <a:xfrm>
            <a:off x="1773930" y="599578"/>
            <a:ext cx="5508239" cy="523220"/>
          </a:xfrm>
          <a:prstGeom prst="rect">
            <a:avLst/>
          </a:prstGeom>
          <a:noFill/>
        </p:spPr>
        <p:txBody>
          <a:bodyPr wrap="none" rtlCol="0">
            <a:spAutoFit/>
          </a:bodyPr>
          <a:lstStyle/>
          <a:p>
            <a:r>
              <a:rPr lang="en-US" altLang="zh-CN" sz="2800" dirty="0" smtClean="0">
                <a:latin typeface="Arial Black" panose="020B0A04020102020204" pitchFamily="34" charset="0"/>
              </a:rPr>
              <a:t>8.2.6 Symbol-Based Coding</a:t>
            </a:r>
            <a:endParaRPr lang="zh-CN" altLang="en-US" dirty="0">
              <a:latin typeface="Arial Black" panose="020B0A04020102020204" pitchFamily="34" charset="0"/>
            </a:endParaRPr>
          </a:p>
        </p:txBody>
      </p:sp>
      <p:sp>
        <p:nvSpPr>
          <p:cNvPr id="6" name="矩形 5"/>
          <p:cNvSpPr/>
          <p:nvPr/>
        </p:nvSpPr>
        <p:spPr>
          <a:xfrm>
            <a:off x="3392488" y="1853404"/>
            <a:ext cx="2525712" cy="830997"/>
          </a:xfrm>
          <a:prstGeom prst="rect">
            <a:avLst/>
          </a:prstGeom>
        </p:spPr>
        <p:txBody>
          <a:bodyPr wrap="square">
            <a:spAutoFit/>
          </a:bodyPr>
          <a:lstStyle/>
          <a:p>
            <a:pPr algn="ctr"/>
            <a:r>
              <a:rPr lang="en-US" altLang="zh-CN" b="1" dirty="0" smtClean="0">
                <a:solidFill>
                  <a:srgbClr val="0000FF"/>
                </a:solidFill>
              </a:rPr>
              <a:t>Perceptually Lossless</a:t>
            </a:r>
            <a:endParaRPr lang="en-US" altLang="zh-CN" b="1" dirty="0">
              <a:solidFill>
                <a:srgbClr val="0000FF"/>
              </a:solidFill>
            </a:endParaRPr>
          </a:p>
        </p:txBody>
      </p:sp>
      <p:sp>
        <p:nvSpPr>
          <p:cNvPr id="7" name="矩形 6"/>
          <p:cNvSpPr/>
          <p:nvPr/>
        </p:nvSpPr>
        <p:spPr>
          <a:xfrm>
            <a:off x="6529388" y="1853403"/>
            <a:ext cx="1852612" cy="830997"/>
          </a:xfrm>
          <a:prstGeom prst="rect">
            <a:avLst/>
          </a:prstGeom>
        </p:spPr>
        <p:txBody>
          <a:bodyPr wrap="square">
            <a:spAutoFit/>
          </a:bodyPr>
          <a:lstStyle/>
          <a:p>
            <a:pPr algn="ctr"/>
            <a:r>
              <a:rPr lang="en-US" altLang="zh-CN" b="1" dirty="0" smtClean="0">
                <a:solidFill>
                  <a:srgbClr val="0000FF"/>
                </a:solidFill>
              </a:rPr>
              <a:t>Scaled Difference</a:t>
            </a:r>
            <a:endParaRPr lang="en-US" altLang="zh-CN" b="1" dirty="0">
              <a:solidFill>
                <a:srgbClr val="0000FF"/>
              </a:solidFill>
            </a:endParaRPr>
          </a:p>
        </p:txBody>
      </p:sp>
      <p:sp>
        <p:nvSpPr>
          <p:cNvPr id="8" name="文本框 7"/>
          <p:cNvSpPr txBox="1"/>
          <p:nvPr/>
        </p:nvSpPr>
        <p:spPr>
          <a:xfrm>
            <a:off x="469900" y="5906162"/>
            <a:ext cx="5486400"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8.18 </a:t>
            </a:r>
            <a:r>
              <a:rPr lang="en-US" altLang="zh-CN" sz="2000" dirty="0" smtClean="0">
                <a:solidFill>
                  <a:schemeClr val="tx1"/>
                </a:solidFill>
                <a:latin typeface="Times New Roman" panose="02020603050405020304" pitchFamily="18" charset="0"/>
                <a:cs typeface="Times New Roman" panose="02020603050405020304" pitchFamily="18" charset="0"/>
              </a:rPr>
              <a:t>JBIG2 compression comparison.</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74637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62"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744732" y="2738686"/>
            <a:ext cx="7134703"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256530" y="599578"/>
            <a:ext cx="4511171" cy="523220"/>
          </a:xfrm>
          <a:prstGeom prst="rect">
            <a:avLst/>
          </a:prstGeom>
          <a:noFill/>
        </p:spPr>
        <p:txBody>
          <a:bodyPr wrap="none" rtlCol="0">
            <a:spAutoFit/>
          </a:bodyPr>
          <a:lstStyle/>
          <a:p>
            <a:r>
              <a:rPr lang="en-US" altLang="zh-CN" sz="2800" dirty="0" smtClean="0">
                <a:latin typeface="Arial Black" panose="020B0A04020102020204" pitchFamily="34" charset="0"/>
              </a:rPr>
              <a:t>8.2.7 Bit-Plane Coding</a:t>
            </a:r>
            <a:endParaRPr lang="zh-CN" altLang="en-US" dirty="0">
              <a:latin typeface="Arial Black" panose="020B0A04020102020204" pitchFamily="34" charset="0"/>
            </a:endParaRPr>
          </a:p>
        </p:txBody>
      </p:sp>
      <p:sp>
        <p:nvSpPr>
          <p:cNvPr id="5" name="文本框 4"/>
          <p:cNvSpPr txBox="1"/>
          <p:nvPr/>
        </p:nvSpPr>
        <p:spPr>
          <a:xfrm>
            <a:off x="744732" y="5816840"/>
            <a:ext cx="1991838"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TABLE 8.10</a:t>
            </a:r>
          </a:p>
        </p:txBody>
      </p:sp>
      <p:sp>
        <p:nvSpPr>
          <p:cNvPr id="6" name="矩形 5"/>
          <p:cNvSpPr/>
          <p:nvPr/>
        </p:nvSpPr>
        <p:spPr>
          <a:xfrm>
            <a:off x="744732" y="1497220"/>
            <a:ext cx="6748268" cy="954107"/>
          </a:xfrm>
          <a:prstGeom prst="rect">
            <a:avLst/>
          </a:prstGeom>
        </p:spPr>
        <p:txBody>
          <a:bodyPr wrap="square">
            <a:spAutoFit/>
          </a:bodyPr>
          <a:lstStyle/>
          <a:p>
            <a:pPr algn="ctr"/>
            <a:r>
              <a:rPr lang="en-US" altLang="zh-CN" sz="2800" b="1" dirty="0" smtClean="0">
                <a:solidFill>
                  <a:srgbClr val="0000FF"/>
                </a:solidFill>
              </a:rPr>
              <a:t>JBIG2 lossless coding results for the binary and Gray-coded bit planes of Fig. 8.19(a)</a:t>
            </a:r>
            <a:endParaRPr lang="en-US" altLang="zh-CN" sz="2800" b="1" dirty="0">
              <a:solidFill>
                <a:srgbClr val="0000FF"/>
              </a:solidFill>
            </a:endParaRPr>
          </a:p>
        </p:txBody>
      </p:sp>
    </p:spTree>
    <p:extLst>
      <p:ext uri="{BB962C8B-B14F-4D97-AF65-F5344CB8AC3E}">
        <p14:creationId xmlns:p14="http://schemas.microsoft.com/office/powerpoint/2010/main" val="9816767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138"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2598738" y="25400"/>
            <a:ext cx="382492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6423664" y="4200525"/>
            <a:ext cx="2349500" cy="2554545"/>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8.19 </a:t>
            </a:r>
          </a:p>
          <a:p>
            <a:r>
              <a:rPr lang="en-US" altLang="zh-CN" sz="2000" dirty="0" smtClean="0">
                <a:solidFill>
                  <a:schemeClr val="tx1"/>
                </a:solidFill>
                <a:latin typeface="Times New Roman" panose="02020603050405020304" pitchFamily="18" charset="0"/>
                <a:cs typeface="Times New Roman" panose="02020603050405020304" pitchFamily="18" charset="0"/>
              </a:rPr>
              <a:t>(a) A 256-bit monochrome image. (b)-(c) The four most significant binary and Gray-coded bit planes of the image in (a).</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46745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114"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2462213" y="35294"/>
            <a:ext cx="3760787" cy="684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6372864" y="4187825"/>
            <a:ext cx="2349500" cy="2554545"/>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8.20 </a:t>
            </a:r>
          </a:p>
          <a:p>
            <a:r>
              <a:rPr lang="en-US" altLang="zh-CN" sz="2000" dirty="0" smtClean="0">
                <a:solidFill>
                  <a:schemeClr val="tx1"/>
                </a:solidFill>
                <a:latin typeface="Times New Roman" panose="02020603050405020304" pitchFamily="18" charset="0"/>
                <a:cs typeface="Times New Roman" panose="02020603050405020304" pitchFamily="18" charset="0"/>
              </a:rPr>
              <a:t>(a)-(h) The four least significant binary (left column) and Gray-coded (right column) bit planes of the image in Fig. 8.19(a).</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62382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31659"/>
          <a:stretch/>
        </p:blipFill>
        <p:spPr bwMode="auto">
          <a:xfrm>
            <a:off x="206375" y="2324089"/>
            <a:ext cx="8607116" cy="235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p:sp>
        <p:nvSpPr>
          <p:cNvPr id="6" name="矩形 5"/>
          <p:cNvSpPr/>
          <p:nvPr/>
        </p:nvSpPr>
        <p:spPr>
          <a:xfrm>
            <a:off x="206375" y="1122798"/>
            <a:ext cx="4487668" cy="523220"/>
          </a:xfrm>
          <a:prstGeom prst="rect">
            <a:avLst/>
          </a:prstGeom>
        </p:spPr>
        <p:txBody>
          <a:bodyPr wrap="square">
            <a:spAutoFit/>
          </a:bodyPr>
          <a:lstStyle/>
          <a:p>
            <a:pPr algn="ctr"/>
            <a:r>
              <a:rPr lang="en-US" altLang="zh-CN" sz="2800" b="1" dirty="0" smtClean="0">
                <a:solidFill>
                  <a:srgbClr val="0000FF"/>
                </a:solidFill>
              </a:rPr>
              <a:t>A Transform System</a:t>
            </a:r>
            <a:endParaRPr lang="en-US" altLang="zh-CN" sz="2800" b="1" dirty="0">
              <a:solidFill>
                <a:srgbClr val="0000FF"/>
              </a:solidFill>
            </a:endParaRPr>
          </a:p>
        </p:txBody>
      </p:sp>
      <p:sp>
        <p:nvSpPr>
          <p:cNvPr id="7" name="矩形 6"/>
          <p:cNvSpPr/>
          <p:nvPr/>
        </p:nvSpPr>
        <p:spPr>
          <a:xfrm>
            <a:off x="3310132" y="1771806"/>
            <a:ext cx="1945286" cy="461665"/>
          </a:xfrm>
          <a:prstGeom prst="rect">
            <a:avLst/>
          </a:prstGeom>
        </p:spPr>
        <p:txBody>
          <a:bodyPr wrap="square">
            <a:spAutoFit/>
          </a:bodyPr>
          <a:lstStyle/>
          <a:p>
            <a:pPr algn="ctr"/>
            <a:r>
              <a:rPr lang="en-US" altLang="zh-CN" b="1" dirty="0" smtClean="0">
                <a:solidFill>
                  <a:srgbClr val="FF0000"/>
                </a:solidFill>
              </a:rPr>
              <a:t>Encoder</a:t>
            </a:r>
          </a:p>
        </p:txBody>
      </p:sp>
      <p:sp>
        <p:nvSpPr>
          <p:cNvPr id="8" name="矩形 7"/>
          <p:cNvSpPr/>
          <p:nvPr/>
        </p:nvSpPr>
        <p:spPr>
          <a:xfrm>
            <a:off x="3203372" y="4675469"/>
            <a:ext cx="2158805" cy="461665"/>
          </a:xfrm>
          <a:prstGeom prst="rect">
            <a:avLst/>
          </a:prstGeom>
        </p:spPr>
        <p:txBody>
          <a:bodyPr wrap="square">
            <a:spAutoFit/>
          </a:bodyPr>
          <a:lstStyle/>
          <a:p>
            <a:pPr algn="ctr"/>
            <a:r>
              <a:rPr lang="en-US" altLang="zh-CN" b="1" dirty="0" smtClean="0">
                <a:solidFill>
                  <a:srgbClr val="FF0000"/>
                </a:solidFill>
              </a:rPr>
              <a:t>Decoder</a:t>
            </a:r>
            <a:endParaRPr lang="en-US" altLang="zh-CN" b="1" dirty="0">
              <a:solidFill>
                <a:srgbClr val="FF0000"/>
              </a:solidFill>
            </a:endParaRPr>
          </a:p>
        </p:txBody>
      </p:sp>
      <p:sp>
        <p:nvSpPr>
          <p:cNvPr id="9" name="文本框 8"/>
          <p:cNvSpPr txBox="1"/>
          <p:nvPr/>
        </p:nvSpPr>
        <p:spPr>
          <a:xfrm>
            <a:off x="529330" y="4650731"/>
            <a:ext cx="2006600"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8.21</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508857" y="5577826"/>
                <a:ext cx="8047393" cy="931794"/>
              </a:xfrm>
              <a:prstGeom prst="rect">
                <a:avLst/>
              </a:prstGeom>
            </p:spPr>
            <p:txBody>
              <a:bodyPr wrap="square">
                <a:spAutoFit/>
              </a:bodyPr>
              <a:lstStyle/>
              <a:p>
                <a:r>
                  <a:rPr lang="en-US" altLang="zh-CN" b="1" dirty="0" smtClean="0">
                    <a:solidFill>
                      <a:srgbClr val="0000FF"/>
                    </a:solidFill>
                  </a:rPr>
                  <a:t>Discrete transform </a:t>
                </a:r>
                <a14:m>
                  <m:oMath xmlns:m="http://schemas.openxmlformats.org/officeDocument/2006/math">
                    <m:r>
                      <a:rPr lang="en-US" altLang="zh-CN" b="1" i="1" smtClean="0">
                        <a:solidFill>
                          <a:srgbClr val="FF0000"/>
                        </a:solidFill>
                        <a:latin typeface="Cambria Math" panose="02040503050406030204" pitchFamily="18" charset="0"/>
                      </a:rPr>
                      <m:t>𝑻</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𝒖</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𝒗</m:t>
                        </m:r>
                      </m:e>
                    </m:d>
                    <m:r>
                      <a:rPr lang="en-US" altLang="zh-CN" b="1" i="1" smtClean="0">
                        <a:solidFill>
                          <a:srgbClr val="FF0000"/>
                        </a:solidFill>
                        <a:latin typeface="Cambria Math" panose="02040503050406030204" pitchFamily="18" charset="0"/>
                      </a:rPr>
                      <m:t>=</m:t>
                    </m:r>
                    <m:nary>
                      <m:naryPr>
                        <m:chr m:val="∑"/>
                        <m:ctrlPr>
                          <a:rPr lang="en-US" altLang="zh-CN" b="1" i="1" smtClean="0">
                            <a:solidFill>
                              <a:srgbClr val="FF0000"/>
                            </a:solidFill>
                            <a:latin typeface="Cambria Math" panose="02040503050406030204" pitchFamily="18" charset="0"/>
                          </a:rPr>
                        </m:ctrlPr>
                      </m:naryPr>
                      <m:sub>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sub>
                      <m:sup>
                        <m:r>
                          <a:rPr lang="en-US" altLang="zh-CN" b="1" i="1" smtClean="0">
                            <a:solidFill>
                              <a:srgbClr val="FF0000"/>
                            </a:solidFill>
                            <a:latin typeface="Cambria Math" panose="02040503050406030204" pitchFamily="18" charset="0"/>
                          </a:rPr>
                          <m:t>𝒏</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e>
                        <m:nary>
                          <m:naryPr>
                            <m:chr m:val="∑"/>
                            <m:ctrlPr>
                              <a:rPr lang="en-US" altLang="zh-CN" b="1" i="1" smtClean="0">
                                <a:solidFill>
                                  <a:srgbClr val="FF0000"/>
                                </a:solidFill>
                                <a:latin typeface="Cambria Math" panose="02040503050406030204" pitchFamily="18" charset="0"/>
                              </a:rPr>
                            </m:ctrlPr>
                          </m:naryPr>
                          <m:sub>
                            <m:r>
                              <a:rPr lang="en-US" altLang="zh-CN" b="1" i="1" smtClean="0">
                                <a:solidFill>
                                  <a:srgbClr val="FF0000"/>
                                </a:solidFill>
                                <a:latin typeface="Cambria Math" panose="02040503050406030204" pitchFamily="18" charset="0"/>
                              </a:rPr>
                              <m:t>𝒚</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sub>
                          <m:sup>
                            <m:r>
                              <a:rPr lang="en-US" altLang="zh-CN" b="1" i="1" smtClean="0">
                                <a:solidFill>
                                  <a:srgbClr val="FF0000"/>
                                </a:solidFill>
                                <a:latin typeface="Cambria Math" panose="02040503050406030204" pitchFamily="18" charset="0"/>
                              </a:rPr>
                              <m:t>𝒏</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e>
                            <m:r>
                              <a:rPr lang="en-US" altLang="zh-CN" b="1" i="1" smtClean="0">
                                <a:solidFill>
                                  <a:srgbClr val="FF0000"/>
                                </a:solidFill>
                                <a:latin typeface="Cambria Math" panose="02040503050406030204" pitchFamily="18" charset="0"/>
                              </a:rPr>
                              <m:t>𝒈</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𝒚</m:t>
                                </m:r>
                              </m:e>
                            </m:d>
                            <m:r>
                              <a:rPr lang="en-US" altLang="zh-CN" b="1" i="1" smtClean="0">
                                <a:solidFill>
                                  <a:srgbClr val="FF0000"/>
                                </a:solidFill>
                                <a:latin typeface="Cambria Math" panose="02040503050406030204" pitchFamily="18" charset="0"/>
                              </a:rPr>
                              <m:t>𝒓</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𝒚</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𝒖</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𝒗</m:t>
                            </m:r>
                            <m:r>
                              <a:rPr lang="en-US" altLang="zh-CN" b="1" i="1" smtClean="0">
                                <a:solidFill>
                                  <a:srgbClr val="FF0000"/>
                                </a:solidFill>
                                <a:latin typeface="Cambria Math" panose="02040503050406030204" pitchFamily="18" charset="0"/>
                              </a:rPr>
                              <m:t>)</m:t>
                            </m:r>
                          </m:e>
                        </m:nary>
                      </m:e>
                    </m:nary>
                  </m:oMath>
                </a14:m>
                <a:endParaRPr lang="en-US" altLang="zh-CN" b="1" dirty="0" smtClean="0">
                  <a:solidFill>
                    <a:srgbClr val="0000FF"/>
                  </a:solidFill>
                </a:endParaRPr>
              </a:p>
              <a:p>
                <a:r>
                  <a:rPr lang="en-US" altLang="zh-CN" b="1" dirty="0" smtClean="0">
                    <a:solidFill>
                      <a:srgbClr val="0000FF"/>
                    </a:solidFill>
                  </a:rPr>
                  <a:t>Inverse transform </a:t>
                </a:r>
                <a14:m>
                  <m:oMath xmlns:m="http://schemas.openxmlformats.org/officeDocument/2006/math">
                    <m:r>
                      <a:rPr lang="en-US" altLang="zh-CN" b="1" i="0" smtClean="0">
                        <a:solidFill>
                          <a:srgbClr val="FF0000"/>
                        </a:solidFill>
                        <a:latin typeface="Cambria Math" panose="02040503050406030204" pitchFamily="18" charset="0"/>
                      </a:rPr>
                      <m:t> </m:t>
                    </m:r>
                    <m:r>
                      <a:rPr lang="en-US" altLang="zh-CN" b="1" i="1">
                        <a:solidFill>
                          <a:srgbClr val="FF0000"/>
                        </a:solidFill>
                        <a:latin typeface="Cambria Math" panose="02040503050406030204" pitchFamily="18" charset="0"/>
                      </a:rPr>
                      <m:t>𝒈</m:t>
                    </m:r>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𝒖</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𝒗</m:t>
                        </m:r>
                      </m:e>
                    </m:d>
                    <m:r>
                      <a:rPr lang="en-US" altLang="zh-CN" b="1" i="1">
                        <a:solidFill>
                          <a:srgbClr val="FF0000"/>
                        </a:solidFill>
                        <a:latin typeface="Cambria Math" panose="02040503050406030204" pitchFamily="18" charset="0"/>
                      </a:rPr>
                      <m:t>=</m:t>
                    </m:r>
                    <m:nary>
                      <m:naryPr>
                        <m:chr m:val="∑"/>
                        <m:ctrlPr>
                          <a:rPr lang="en-US" altLang="zh-CN" b="1" i="1">
                            <a:solidFill>
                              <a:srgbClr val="FF0000"/>
                            </a:solidFill>
                            <a:latin typeface="Cambria Math" panose="02040503050406030204" pitchFamily="18" charset="0"/>
                          </a:rPr>
                        </m:ctrlPr>
                      </m:naryPr>
                      <m:sub>
                        <m:r>
                          <a:rPr lang="en-US" altLang="zh-CN" b="1" i="1" smtClean="0">
                            <a:solidFill>
                              <a:srgbClr val="FF0000"/>
                            </a:solidFill>
                            <a:latin typeface="Cambria Math" panose="02040503050406030204" pitchFamily="18" charset="0"/>
                          </a:rPr>
                          <m:t>𝒖</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sub>
                      <m:sup>
                        <m:r>
                          <a:rPr lang="en-US" altLang="zh-CN" b="1" i="1">
                            <a:solidFill>
                              <a:srgbClr val="FF0000"/>
                            </a:solidFill>
                            <a:latin typeface="Cambria Math" panose="02040503050406030204" pitchFamily="18" charset="0"/>
                          </a:rPr>
                          <m:t>𝒏</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e>
                        <m:nary>
                          <m:naryPr>
                            <m:chr m:val="∑"/>
                            <m:ctrlPr>
                              <a:rPr lang="en-US" altLang="zh-CN" b="1" i="1">
                                <a:solidFill>
                                  <a:srgbClr val="FF0000"/>
                                </a:solidFill>
                                <a:latin typeface="Cambria Math" panose="02040503050406030204" pitchFamily="18" charset="0"/>
                              </a:rPr>
                            </m:ctrlPr>
                          </m:naryPr>
                          <m:sub>
                            <m:r>
                              <a:rPr lang="en-US" altLang="zh-CN" b="1" i="1" smtClean="0">
                                <a:solidFill>
                                  <a:srgbClr val="FF0000"/>
                                </a:solidFill>
                                <a:latin typeface="Cambria Math" panose="02040503050406030204" pitchFamily="18" charset="0"/>
                              </a:rPr>
                              <m:t>𝒗</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sub>
                          <m:sup>
                            <m:r>
                              <a:rPr lang="en-US" altLang="zh-CN" b="1" i="1">
                                <a:solidFill>
                                  <a:srgbClr val="FF0000"/>
                                </a:solidFill>
                                <a:latin typeface="Cambria Math" panose="02040503050406030204" pitchFamily="18" charset="0"/>
                              </a:rPr>
                              <m:t>𝒏</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e>
                            <m:r>
                              <a:rPr lang="en-US" altLang="zh-CN" b="1" i="1" smtClean="0">
                                <a:solidFill>
                                  <a:srgbClr val="FF0000"/>
                                </a:solidFill>
                                <a:latin typeface="Cambria Math" panose="02040503050406030204" pitchFamily="18" charset="0"/>
                              </a:rPr>
                              <m:t>𝑻</m:t>
                            </m:r>
                            <m:d>
                              <m:dPr>
                                <m:ctrlPr>
                                  <a:rPr lang="en-US" altLang="zh-CN" b="1" i="1">
                                    <a:solidFill>
                                      <a:srgbClr val="FF0000"/>
                                    </a:solidFill>
                                    <a:latin typeface="Cambria Math" panose="02040503050406030204" pitchFamily="18" charset="0"/>
                                  </a:rPr>
                                </m:ctrlPr>
                              </m:dPr>
                              <m:e>
                                <m:r>
                                  <a:rPr lang="en-US" altLang="zh-CN" b="1" i="1">
                                    <a:solidFill>
                                      <a:srgbClr val="FF0000"/>
                                    </a:solidFill>
                                    <a:latin typeface="Cambria Math" panose="02040503050406030204" pitchFamily="18" charset="0"/>
                                  </a:rPr>
                                  <m:t>𝒙</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𝒚</m:t>
                                </m:r>
                              </m:e>
                            </m:d>
                            <m:r>
                              <a:rPr lang="en-US" altLang="zh-CN" b="1" i="1" smtClean="0">
                                <a:solidFill>
                                  <a:srgbClr val="FF0000"/>
                                </a:solidFill>
                                <a:latin typeface="Cambria Math" panose="02040503050406030204" pitchFamily="18" charset="0"/>
                              </a:rPr>
                              <m:t>𝒔</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𝒙</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𝒚</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𝒖</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𝒗</m:t>
                            </m:r>
                            <m:r>
                              <a:rPr lang="en-US" altLang="zh-CN" b="1" i="1">
                                <a:solidFill>
                                  <a:srgbClr val="FF0000"/>
                                </a:solidFill>
                                <a:latin typeface="Cambria Math" panose="02040503050406030204" pitchFamily="18" charset="0"/>
                              </a:rPr>
                              <m:t>)</m:t>
                            </m:r>
                          </m:e>
                        </m:nary>
                      </m:e>
                    </m:nary>
                  </m:oMath>
                </a14:m>
                <a:endParaRPr lang="en-US" altLang="zh-CN" b="1"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08857" y="5577826"/>
                <a:ext cx="8047393" cy="931794"/>
              </a:xfrm>
              <a:prstGeom prst="rect">
                <a:avLst/>
              </a:prstGeom>
              <a:blipFill rotWithShape="0">
                <a:blip r:embed="rId3"/>
                <a:stretch>
                  <a:fillRect l="-1136" t="-2614" b="-137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93180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002" r="19535" b="13434"/>
          <a:stretch/>
        </p:blipFill>
        <p:spPr bwMode="auto">
          <a:xfrm>
            <a:off x="237896" y="2518913"/>
            <a:ext cx="4495862" cy="4131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p:sp>
        <p:nvSpPr>
          <p:cNvPr id="6" name="文本框 5"/>
          <p:cNvSpPr txBox="1"/>
          <p:nvPr/>
        </p:nvSpPr>
        <p:spPr>
          <a:xfrm>
            <a:off x="4806630" y="5326518"/>
            <a:ext cx="3992313" cy="1323439"/>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8.22 </a:t>
            </a:r>
          </a:p>
          <a:p>
            <a:r>
              <a:rPr lang="en-US" altLang="zh-CN" sz="2000" dirty="0" smtClean="0">
                <a:solidFill>
                  <a:schemeClr val="tx1"/>
                </a:solidFill>
                <a:latin typeface="Times New Roman" panose="02020603050405020304" pitchFamily="18" charset="0"/>
                <a:cs typeface="Times New Roman" panose="02020603050405020304" pitchFamily="18" charset="0"/>
              </a:rPr>
              <a:t>Walsh-</a:t>
            </a:r>
            <a:r>
              <a:rPr lang="en-US" altLang="zh-CN" sz="2000" dirty="0" err="1" smtClean="0">
                <a:solidFill>
                  <a:schemeClr val="tx1"/>
                </a:solidFill>
                <a:latin typeface="Times New Roman" panose="02020603050405020304" pitchFamily="18" charset="0"/>
                <a:cs typeface="Times New Roman" panose="02020603050405020304" pitchFamily="18" charset="0"/>
              </a:rPr>
              <a:t>Hadamard</a:t>
            </a:r>
            <a:r>
              <a:rPr lang="en-US" altLang="zh-CN" sz="2000" dirty="0" smtClean="0">
                <a:solidFill>
                  <a:schemeClr val="tx1"/>
                </a:solidFill>
                <a:latin typeface="Times New Roman" panose="02020603050405020304" pitchFamily="18" charset="0"/>
                <a:cs typeface="Times New Roman" panose="02020603050405020304" pitchFamily="18" charset="0"/>
              </a:rPr>
              <a:t> basis functions for </a:t>
            </a:r>
            <a:r>
              <a:rPr lang="en-US" altLang="zh-CN" sz="2000" i="1" dirty="0" smtClean="0">
                <a:solidFill>
                  <a:schemeClr val="tx1"/>
                </a:solidFill>
                <a:latin typeface="Times New Roman" panose="02020603050405020304" pitchFamily="18" charset="0"/>
                <a:cs typeface="Times New Roman" panose="02020603050405020304" pitchFamily="18" charset="0"/>
              </a:rPr>
              <a:t>n = </a:t>
            </a:r>
            <a:r>
              <a:rPr lang="en-US" altLang="zh-CN" sz="2000" dirty="0" smtClean="0">
                <a:solidFill>
                  <a:schemeClr val="tx1"/>
                </a:solidFill>
                <a:latin typeface="Times New Roman" panose="02020603050405020304" pitchFamily="18" charset="0"/>
                <a:cs typeface="Times New Roman" panose="02020603050405020304" pitchFamily="18" charset="0"/>
              </a:rPr>
              <a:t>4. The origin of each block is at its top left.</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p:cNvSpPr txBox="1"/>
              <p:nvPr/>
            </p:nvSpPr>
            <p:spPr>
              <a:xfrm>
                <a:off x="579773" y="1310569"/>
                <a:ext cx="7905562" cy="120834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3200" b="1" i="1" smtClean="0">
                          <a:solidFill>
                            <a:srgbClr val="FF0000"/>
                          </a:solidFill>
                          <a:latin typeface="Cambria Math" panose="02040503050406030204" pitchFamily="18" charset="0"/>
                        </a:rPr>
                        <m:t>𝒓</m:t>
                      </m:r>
                      <m:d>
                        <m:dPr>
                          <m:ctrlPr>
                            <a:rPr lang="en-US" altLang="zh-CN" sz="3200" b="1" i="1" smtClean="0">
                              <a:solidFill>
                                <a:srgbClr val="FF0000"/>
                              </a:solidFill>
                              <a:latin typeface="Cambria Math" panose="02040503050406030204" pitchFamily="18" charset="0"/>
                            </a:rPr>
                          </m:ctrlPr>
                        </m:dPr>
                        <m:e>
                          <m:r>
                            <a:rPr lang="en-US" altLang="zh-CN" sz="3200" b="1" i="1" smtClean="0">
                              <a:solidFill>
                                <a:srgbClr val="FF0000"/>
                              </a:solidFill>
                              <a:latin typeface="Cambria Math" panose="02040503050406030204" pitchFamily="18" charset="0"/>
                            </a:rPr>
                            <m:t>𝒙</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𝒚</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𝒖</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𝒗</m:t>
                          </m:r>
                        </m:e>
                      </m:d>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𝒔</m:t>
                      </m:r>
                      <m:d>
                        <m:dPr>
                          <m:ctrlPr>
                            <a:rPr lang="en-US" altLang="zh-CN" sz="3200" b="1" i="1" smtClean="0">
                              <a:solidFill>
                                <a:srgbClr val="FF0000"/>
                              </a:solidFill>
                              <a:latin typeface="Cambria Math" panose="02040503050406030204" pitchFamily="18" charset="0"/>
                            </a:rPr>
                          </m:ctrlPr>
                        </m:dPr>
                        <m:e>
                          <m:r>
                            <a:rPr lang="en-US" altLang="zh-CN" sz="3200" b="1" i="1" smtClean="0">
                              <a:solidFill>
                                <a:srgbClr val="FF0000"/>
                              </a:solidFill>
                              <a:latin typeface="Cambria Math" panose="02040503050406030204" pitchFamily="18" charset="0"/>
                            </a:rPr>
                            <m:t>𝒙</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𝒚</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𝒖</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𝒗</m:t>
                          </m:r>
                        </m:e>
                      </m:d>
                    </m:oMath>
                  </m:oMathPara>
                </a14:m>
                <a:endParaRPr lang="en-US" altLang="zh-CN" sz="3200" b="1" i="1" dirty="0" smtClean="0">
                  <a:solidFill>
                    <a:srgbClr val="FF0000"/>
                  </a:solidFill>
                  <a:latin typeface="Cambria Math" panose="02040503050406030204" pitchFamily="18" charset="0"/>
                </a:endParaRPr>
              </a:p>
              <a:p>
                <a:r>
                  <a:rPr lang="en-US" altLang="zh-CN" sz="3200" b="1" dirty="0" smtClean="0">
                    <a:solidFill>
                      <a:srgbClr val="FF0000"/>
                    </a:solidFill>
                  </a:rPr>
                  <a:t>		   </a:t>
                </a:r>
                <a14:m>
                  <m:oMath xmlns:m="http://schemas.openxmlformats.org/officeDocument/2006/math">
                    <m:r>
                      <a:rPr lang="en-US" altLang="zh-CN" sz="3200" b="1" i="1" smtClean="0">
                        <a:solidFill>
                          <a:srgbClr val="FF0000"/>
                        </a:solidFill>
                        <a:latin typeface="Cambria Math" panose="02040503050406030204" pitchFamily="18" charset="0"/>
                      </a:rPr>
                      <m:t>= </m:t>
                    </m:r>
                    <m:f>
                      <m:fPr>
                        <m:ctrlPr>
                          <a:rPr lang="en-US" altLang="zh-CN" sz="3200" b="1" i="1" smtClean="0">
                            <a:solidFill>
                              <a:srgbClr val="FF0000"/>
                            </a:solidFill>
                            <a:latin typeface="Cambria Math" panose="02040503050406030204" pitchFamily="18" charset="0"/>
                          </a:rPr>
                        </m:ctrlPr>
                      </m:fPr>
                      <m:num>
                        <m:r>
                          <a:rPr lang="en-US" altLang="zh-CN" sz="3200" b="1" i="1" smtClean="0">
                            <a:solidFill>
                              <a:srgbClr val="FF0000"/>
                            </a:solidFill>
                            <a:latin typeface="Cambria Math" panose="02040503050406030204" pitchFamily="18" charset="0"/>
                          </a:rPr>
                          <m:t>𝟏</m:t>
                        </m:r>
                      </m:num>
                      <m:den>
                        <m:r>
                          <a:rPr lang="en-US" altLang="zh-CN" sz="3200" b="1" i="1" smtClean="0">
                            <a:solidFill>
                              <a:srgbClr val="FF0000"/>
                            </a:solidFill>
                            <a:latin typeface="Cambria Math" panose="02040503050406030204" pitchFamily="18" charset="0"/>
                          </a:rPr>
                          <m:t>𝒏</m:t>
                        </m:r>
                      </m:den>
                    </m:f>
                    <m:sSup>
                      <m:sSupPr>
                        <m:ctrlPr>
                          <a:rPr lang="en-US" altLang="zh-CN" sz="3200" b="1" i="1" smtClean="0">
                            <a:solidFill>
                              <a:srgbClr val="FF0000"/>
                            </a:solidFill>
                            <a:latin typeface="Cambria Math" panose="02040503050406030204" pitchFamily="18" charset="0"/>
                          </a:rPr>
                        </m:ctrlPr>
                      </m:sSupPr>
                      <m:e>
                        <m:d>
                          <m:dPr>
                            <m:ctrlPr>
                              <a:rPr lang="en-US" altLang="zh-CN" sz="3200" b="1" i="1" smtClean="0">
                                <a:solidFill>
                                  <a:srgbClr val="FF0000"/>
                                </a:solidFill>
                                <a:latin typeface="Cambria Math" panose="02040503050406030204" pitchFamily="18" charset="0"/>
                              </a:rPr>
                            </m:ctrlPr>
                          </m:dPr>
                          <m:e>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𝟏</m:t>
                            </m:r>
                          </m:e>
                        </m:d>
                      </m:e>
                      <m:sup>
                        <m:nary>
                          <m:naryPr>
                            <m:chr m:val="∑"/>
                            <m:ctrlPr>
                              <a:rPr lang="en-US" altLang="zh-CN" sz="3200" b="1" i="1" smtClean="0">
                                <a:solidFill>
                                  <a:srgbClr val="FF0000"/>
                                </a:solidFill>
                                <a:latin typeface="Cambria Math" panose="02040503050406030204" pitchFamily="18" charset="0"/>
                              </a:rPr>
                            </m:ctrlPr>
                          </m:naryPr>
                          <m:sub>
                            <m:r>
                              <a:rPr lang="en-US" altLang="zh-CN" sz="3200" b="1" i="1" smtClean="0">
                                <a:solidFill>
                                  <a:srgbClr val="FF0000"/>
                                </a:solidFill>
                                <a:latin typeface="Cambria Math" panose="02040503050406030204" pitchFamily="18" charset="0"/>
                              </a:rPr>
                              <m:t>𝒊</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𝟎</m:t>
                            </m:r>
                          </m:sub>
                          <m:sup>
                            <m:r>
                              <a:rPr lang="en-US" altLang="zh-CN" sz="3200" b="1" i="1" smtClean="0">
                                <a:solidFill>
                                  <a:srgbClr val="FF0000"/>
                                </a:solidFill>
                                <a:latin typeface="Cambria Math" panose="02040503050406030204" pitchFamily="18" charset="0"/>
                              </a:rPr>
                              <m:t>𝒎</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𝟏</m:t>
                            </m:r>
                          </m:sup>
                          <m:e>
                            <m:r>
                              <a:rPr lang="en-US" altLang="zh-CN" sz="3200" b="1" i="1" smtClean="0">
                                <a:solidFill>
                                  <a:srgbClr val="FF0000"/>
                                </a:solidFill>
                                <a:latin typeface="Cambria Math" panose="02040503050406030204" pitchFamily="18" charset="0"/>
                              </a:rPr>
                              <m:t>[</m:t>
                            </m:r>
                            <m:sSub>
                              <m:sSubPr>
                                <m:ctrlPr>
                                  <a:rPr lang="en-US" altLang="zh-CN" sz="3200" b="1" i="1" smtClean="0">
                                    <a:solidFill>
                                      <a:srgbClr val="FF0000"/>
                                    </a:solidFill>
                                    <a:latin typeface="Cambria Math" panose="02040503050406030204" pitchFamily="18" charset="0"/>
                                  </a:rPr>
                                </m:ctrlPr>
                              </m:sSubPr>
                              <m:e>
                                <m:r>
                                  <a:rPr lang="en-US" altLang="zh-CN" sz="3200" b="1" i="1" smtClean="0">
                                    <a:solidFill>
                                      <a:srgbClr val="FF0000"/>
                                    </a:solidFill>
                                    <a:latin typeface="Cambria Math" panose="02040503050406030204" pitchFamily="18" charset="0"/>
                                  </a:rPr>
                                  <m:t>𝒃</m:t>
                                </m:r>
                              </m:e>
                              <m:sub>
                                <m:r>
                                  <a:rPr lang="en-US" altLang="zh-CN" sz="3200" b="1" i="1" smtClean="0">
                                    <a:solidFill>
                                      <a:srgbClr val="FF0000"/>
                                    </a:solidFill>
                                    <a:latin typeface="Cambria Math" panose="02040503050406030204" pitchFamily="18" charset="0"/>
                                  </a:rPr>
                                  <m:t>𝒊</m:t>
                                </m:r>
                              </m:sub>
                            </m:sSub>
                            <m:d>
                              <m:dPr>
                                <m:ctrlPr>
                                  <a:rPr lang="en-US" altLang="zh-CN" sz="3200" b="1" i="1" smtClean="0">
                                    <a:solidFill>
                                      <a:srgbClr val="FF0000"/>
                                    </a:solidFill>
                                    <a:latin typeface="Cambria Math" panose="02040503050406030204" pitchFamily="18" charset="0"/>
                                  </a:rPr>
                                </m:ctrlPr>
                              </m:dPr>
                              <m:e>
                                <m:r>
                                  <a:rPr lang="en-US" altLang="zh-CN" sz="3200" b="1" i="1" smtClean="0">
                                    <a:solidFill>
                                      <a:srgbClr val="FF0000"/>
                                    </a:solidFill>
                                    <a:latin typeface="Cambria Math" panose="02040503050406030204" pitchFamily="18" charset="0"/>
                                  </a:rPr>
                                  <m:t>𝒙</m:t>
                                </m:r>
                              </m:e>
                            </m:d>
                            <m:sSub>
                              <m:sSubPr>
                                <m:ctrlPr>
                                  <a:rPr lang="en-US" altLang="zh-CN" sz="3200" b="1" i="1" smtClean="0">
                                    <a:solidFill>
                                      <a:srgbClr val="FF0000"/>
                                    </a:solidFill>
                                    <a:latin typeface="Cambria Math" panose="02040503050406030204" pitchFamily="18" charset="0"/>
                                  </a:rPr>
                                </m:ctrlPr>
                              </m:sSubPr>
                              <m:e>
                                <m:r>
                                  <a:rPr lang="en-US" altLang="zh-CN" sz="3200" b="1" i="1" smtClean="0">
                                    <a:solidFill>
                                      <a:srgbClr val="FF0000"/>
                                    </a:solidFill>
                                    <a:latin typeface="Cambria Math" panose="02040503050406030204" pitchFamily="18" charset="0"/>
                                  </a:rPr>
                                  <m:t>𝒑</m:t>
                                </m:r>
                              </m:e>
                              <m:sub>
                                <m:r>
                                  <a:rPr lang="en-US" altLang="zh-CN" sz="3200" b="1" i="1" smtClean="0">
                                    <a:solidFill>
                                      <a:srgbClr val="FF0000"/>
                                    </a:solidFill>
                                    <a:latin typeface="Cambria Math" panose="02040503050406030204" pitchFamily="18" charset="0"/>
                                  </a:rPr>
                                  <m:t>𝒊</m:t>
                                </m:r>
                              </m:sub>
                            </m:sSub>
                            <m:d>
                              <m:dPr>
                                <m:ctrlPr>
                                  <a:rPr lang="en-US" altLang="zh-CN" sz="3200" b="1" i="1" smtClean="0">
                                    <a:solidFill>
                                      <a:srgbClr val="FF0000"/>
                                    </a:solidFill>
                                    <a:latin typeface="Cambria Math" panose="02040503050406030204" pitchFamily="18" charset="0"/>
                                  </a:rPr>
                                </m:ctrlPr>
                              </m:dPr>
                              <m:e>
                                <m:r>
                                  <a:rPr lang="en-US" altLang="zh-CN" sz="3200" b="1" i="1" smtClean="0">
                                    <a:solidFill>
                                      <a:srgbClr val="FF0000"/>
                                    </a:solidFill>
                                    <a:latin typeface="Cambria Math" panose="02040503050406030204" pitchFamily="18" charset="0"/>
                                  </a:rPr>
                                  <m:t>𝒖</m:t>
                                </m:r>
                              </m:e>
                            </m:d>
                            <m:r>
                              <a:rPr lang="en-US" altLang="zh-CN" sz="3200" b="1" i="1" smtClean="0">
                                <a:solidFill>
                                  <a:srgbClr val="FF0000"/>
                                </a:solidFill>
                                <a:latin typeface="Cambria Math" panose="02040503050406030204" pitchFamily="18" charset="0"/>
                              </a:rPr>
                              <m:t>+</m:t>
                            </m:r>
                            <m:sSub>
                              <m:sSubPr>
                                <m:ctrlPr>
                                  <a:rPr lang="en-US" altLang="zh-CN" sz="3200" b="1" i="1" smtClean="0">
                                    <a:solidFill>
                                      <a:srgbClr val="FF0000"/>
                                    </a:solidFill>
                                    <a:latin typeface="Cambria Math" panose="02040503050406030204" pitchFamily="18" charset="0"/>
                                  </a:rPr>
                                </m:ctrlPr>
                              </m:sSubPr>
                              <m:e>
                                <m:r>
                                  <a:rPr lang="en-US" altLang="zh-CN" sz="3200" b="1" i="1" smtClean="0">
                                    <a:solidFill>
                                      <a:srgbClr val="FF0000"/>
                                    </a:solidFill>
                                    <a:latin typeface="Cambria Math" panose="02040503050406030204" pitchFamily="18" charset="0"/>
                                  </a:rPr>
                                  <m:t>𝒃</m:t>
                                </m:r>
                              </m:e>
                              <m:sub>
                                <m:r>
                                  <a:rPr lang="en-US" altLang="zh-CN" sz="3200" b="1" i="1" smtClean="0">
                                    <a:solidFill>
                                      <a:srgbClr val="FF0000"/>
                                    </a:solidFill>
                                    <a:latin typeface="Cambria Math" panose="02040503050406030204" pitchFamily="18" charset="0"/>
                                  </a:rPr>
                                  <m:t>𝒊</m:t>
                                </m:r>
                              </m:sub>
                            </m:sSub>
                            <m:d>
                              <m:dPr>
                                <m:ctrlPr>
                                  <a:rPr lang="en-US" altLang="zh-CN" sz="3200" b="1" i="1" smtClean="0">
                                    <a:solidFill>
                                      <a:srgbClr val="FF0000"/>
                                    </a:solidFill>
                                    <a:latin typeface="Cambria Math" panose="02040503050406030204" pitchFamily="18" charset="0"/>
                                  </a:rPr>
                                </m:ctrlPr>
                              </m:dPr>
                              <m:e>
                                <m:r>
                                  <a:rPr lang="en-US" altLang="zh-CN" sz="3200" b="1" i="1" smtClean="0">
                                    <a:solidFill>
                                      <a:srgbClr val="FF0000"/>
                                    </a:solidFill>
                                    <a:latin typeface="Cambria Math" panose="02040503050406030204" pitchFamily="18" charset="0"/>
                                  </a:rPr>
                                  <m:t>𝒚</m:t>
                                </m:r>
                              </m:e>
                            </m:d>
                            <m:sSub>
                              <m:sSubPr>
                                <m:ctrlPr>
                                  <a:rPr lang="en-US" altLang="zh-CN" sz="3200" b="1" i="1" smtClean="0">
                                    <a:solidFill>
                                      <a:srgbClr val="FF0000"/>
                                    </a:solidFill>
                                    <a:latin typeface="Cambria Math" panose="02040503050406030204" pitchFamily="18" charset="0"/>
                                  </a:rPr>
                                </m:ctrlPr>
                              </m:sSubPr>
                              <m:e>
                                <m:r>
                                  <a:rPr lang="en-US" altLang="zh-CN" sz="3200" b="1" i="1" smtClean="0">
                                    <a:solidFill>
                                      <a:srgbClr val="FF0000"/>
                                    </a:solidFill>
                                    <a:latin typeface="Cambria Math" panose="02040503050406030204" pitchFamily="18" charset="0"/>
                                  </a:rPr>
                                  <m:t>𝒑</m:t>
                                </m:r>
                              </m:e>
                              <m:sub>
                                <m:r>
                                  <a:rPr lang="en-US" altLang="zh-CN" sz="3200" b="1" i="1" smtClean="0">
                                    <a:solidFill>
                                      <a:srgbClr val="FF0000"/>
                                    </a:solidFill>
                                    <a:latin typeface="Cambria Math" panose="02040503050406030204" pitchFamily="18" charset="0"/>
                                  </a:rPr>
                                  <m:t>𝒊</m:t>
                                </m:r>
                              </m:sub>
                            </m:sSub>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𝒗</m:t>
                            </m:r>
                            <m:r>
                              <a:rPr lang="en-US" altLang="zh-CN" sz="3200" b="1" i="1" smtClean="0">
                                <a:solidFill>
                                  <a:srgbClr val="FF0000"/>
                                </a:solidFill>
                                <a:latin typeface="Cambria Math" panose="02040503050406030204" pitchFamily="18" charset="0"/>
                              </a:rPr>
                              <m:t>)]</m:t>
                            </m:r>
                          </m:e>
                        </m:nary>
                      </m:sup>
                    </m:sSup>
                  </m:oMath>
                </a14:m>
                <a:endParaRPr lang="zh-CN" altLang="en-US" sz="3200" b="1" dirty="0">
                  <a:solidFill>
                    <a:srgbClr val="FF000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79773" y="1310569"/>
                <a:ext cx="7905562" cy="1208344"/>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31814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066" r="22811" b="14509"/>
          <a:stretch/>
        </p:blipFill>
        <p:spPr bwMode="auto">
          <a:xfrm>
            <a:off x="393940" y="2618740"/>
            <a:ext cx="4040037" cy="4096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4760884" y="5391711"/>
            <a:ext cx="3434571" cy="1323439"/>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8.23 </a:t>
            </a:r>
          </a:p>
          <a:p>
            <a:r>
              <a:rPr lang="en-US" altLang="zh-CN" sz="2000" dirty="0" smtClean="0">
                <a:solidFill>
                  <a:schemeClr val="tx1"/>
                </a:solidFill>
                <a:latin typeface="Times New Roman" panose="02020603050405020304" pitchFamily="18" charset="0"/>
                <a:cs typeface="Times New Roman" panose="02020603050405020304" pitchFamily="18" charset="0"/>
              </a:rPr>
              <a:t>Discrete-cosine basis functions for </a:t>
            </a:r>
            <a:r>
              <a:rPr lang="en-US" altLang="zh-CN" sz="2000" i="1" dirty="0" smtClean="0">
                <a:solidFill>
                  <a:schemeClr val="tx1"/>
                </a:solidFill>
                <a:latin typeface="Times New Roman" panose="02020603050405020304" pitchFamily="18" charset="0"/>
                <a:cs typeface="Times New Roman" panose="02020603050405020304" pitchFamily="18" charset="0"/>
              </a:rPr>
              <a:t>n = </a:t>
            </a:r>
            <a:r>
              <a:rPr lang="en-US" altLang="zh-CN" sz="2000" dirty="0" smtClean="0">
                <a:solidFill>
                  <a:schemeClr val="tx1"/>
                </a:solidFill>
                <a:latin typeface="Times New Roman" panose="02020603050405020304" pitchFamily="18" charset="0"/>
                <a:cs typeface="Times New Roman" panose="02020603050405020304" pitchFamily="18" charset="0"/>
              </a:rPr>
              <a:t>4. The origin of each block is at its top left.</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7" name="文本框 6"/>
              <p:cNvSpPr txBox="1"/>
              <p:nvPr/>
            </p:nvSpPr>
            <p:spPr>
              <a:xfrm>
                <a:off x="733661" y="1310569"/>
                <a:ext cx="7982057" cy="123674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3200" b="1" i="1" smtClean="0">
                          <a:solidFill>
                            <a:srgbClr val="FF0000"/>
                          </a:solidFill>
                          <a:latin typeface="Cambria Math" panose="02040503050406030204" pitchFamily="18" charset="0"/>
                        </a:rPr>
                        <m:t>𝒓</m:t>
                      </m:r>
                      <m:d>
                        <m:dPr>
                          <m:ctrlPr>
                            <a:rPr lang="en-US" altLang="zh-CN" sz="3200" b="1" i="1" smtClean="0">
                              <a:solidFill>
                                <a:srgbClr val="FF0000"/>
                              </a:solidFill>
                              <a:latin typeface="Cambria Math" panose="02040503050406030204" pitchFamily="18" charset="0"/>
                            </a:rPr>
                          </m:ctrlPr>
                        </m:dPr>
                        <m:e>
                          <m:r>
                            <a:rPr lang="en-US" altLang="zh-CN" sz="3200" b="1" i="1" smtClean="0">
                              <a:solidFill>
                                <a:srgbClr val="FF0000"/>
                              </a:solidFill>
                              <a:latin typeface="Cambria Math" panose="02040503050406030204" pitchFamily="18" charset="0"/>
                            </a:rPr>
                            <m:t>𝒙</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𝒚</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𝒖</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𝒗</m:t>
                          </m:r>
                        </m:e>
                      </m:d>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𝒔</m:t>
                      </m:r>
                      <m:d>
                        <m:dPr>
                          <m:ctrlPr>
                            <a:rPr lang="en-US" altLang="zh-CN" sz="3200" b="1" i="1" smtClean="0">
                              <a:solidFill>
                                <a:srgbClr val="FF0000"/>
                              </a:solidFill>
                              <a:latin typeface="Cambria Math" panose="02040503050406030204" pitchFamily="18" charset="0"/>
                            </a:rPr>
                          </m:ctrlPr>
                        </m:dPr>
                        <m:e>
                          <m:r>
                            <a:rPr lang="en-US" altLang="zh-CN" sz="3200" b="1" i="1" smtClean="0">
                              <a:solidFill>
                                <a:srgbClr val="FF0000"/>
                              </a:solidFill>
                              <a:latin typeface="Cambria Math" panose="02040503050406030204" pitchFamily="18" charset="0"/>
                            </a:rPr>
                            <m:t>𝒙</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𝒚</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𝒖</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𝒗</m:t>
                          </m:r>
                        </m:e>
                      </m:d>
                    </m:oMath>
                  </m:oMathPara>
                </a14:m>
                <a:endParaRPr lang="en-US" altLang="zh-CN" sz="3200" b="1" i="1" dirty="0" smtClean="0">
                  <a:solidFill>
                    <a:srgbClr val="FF0000"/>
                  </a:solidFill>
                  <a:latin typeface="Cambria Math" panose="02040503050406030204" pitchFamily="18" charset="0"/>
                </a:endParaRPr>
              </a:p>
              <a:p>
                <a:r>
                  <a:rPr lang="en-US" altLang="zh-CN" sz="3200" b="1" dirty="0" smtClean="0">
                    <a:solidFill>
                      <a:srgbClr val="FF0000"/>
                    </a:solidFill>
                  </a:rPr>
                  <a:t>	</a:t>
                </a:r>
                <a14:m>
                  <m:oMath xmlns:m="http://schemas.openxmlformats.org/officeDocument/2006/math">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𝜶</m:t>
                    </m:r>
                    <m:d>
                      <m:dPr>
                        <m:ctrlPr>
                          <a:rPr lang="en-US" altLang="zh-CN" sz="3200" b="1" i="1" smtClean="0">
                            <a:solidFill>
                              <a:srgbClr val="FF0000"/>
                            </a:solidFill>
                            <a:latin typeface="Cambria Math" panose="02040503050406030204" pitchFamily="18" charset="0"/>
                          </a:rPr>
                        </m:ctrlPr>
                      </m:dPr>
                      <m:e>
                        <m:r>
                          <a:rPr lang="en-US" altLang="zh-CN" sz="3200" b="1" i="1" smtClean="0">
                            <a:solidFill>
                              <a:srgbClr val="FF0000"/>
                            </a:solidFill>
                            <a:latin typeface="Cambria Math" panose="02040503050406030204" pitchFamily="18" charset="0"/>
                          </a:rPr>
                          <m:t>𝒖</m:t>
                        </m:r>
                      </m:e>
                    </m:d>
                    <m:r>
                      <a:rPr lang="en-US" altLang="zh-CN" sz="3200" b="1" i="1" smtClean="0">
                        <a:solidFill>
                          <a:srgbClr val="FF0000"/>
                        </a:solidFill>
                        <a:latin typeface="Cambria Math" panose="02040503050406030204" pitchFamily="18" charset="0"/>
                      </a:rPr>
                      <m:t>𝜶</m:t>
                    </m:r>
                    <m:d>
                      <m:dPr>
                        <m:ctrlPr>
                          <a:rPr lang="en-US" altLang="zh-CN" sz="3200" b="1" i="1" smtClean="0">
                            <a:solidFill>
                              <a:srgbClr val="FF0000"/>
                            </a:solidFill>
                            <a:latin typeface="Cambria Math" panose="02040503050406030204" pitchFamily="18" charset="0"/>
                          </a:rPr>
                        </m:ctrlPr>
                      </m:dPr>
                      <m:e>
                        <m:r>
                          <a:rPr lang="en-US" altLang="zh-CN" sz="3200" b="1" i="1" smtClean="0">
                            <a:solidFill>
                              <a:srgbClr val="FF0000"/>
                            </a:solidFill>
                            <a:latin typeface="Cambria Math" panose="02040503050406030204" pitchFamily="18" charset="0"/>
                          </a:rPr>
                          <m:t>𝒗</m:t>
                        </m:r>
                      </m:e>
                    </m:d>
                    <m:r>
                      <a:rPr lang="en-US" altLang="zh-CN" sz="3200" b="1" i="1">
                        <a:solidFill>
                          <a:srgbClr val="FF0000"/>
                        </a:solidFill>
                        <a:latin typeface="Cambria Math" panose="02040503050406030204" pitchFamily="18" charset="0"/>
                      </a:rPr>
                      <m:t>𝒄𝒐𝒔</m:t>
                    </m:r>
                    <m:d>
                      <m:dPr>
                        <m:begChr m:val="["/>
                        <m:endChr m:val="]"/>
                        <m:ctrlPr>
                          <a:rPr lang="en-US" altLang="zh-CN" sz="3200" b="1" i="1">
                            <a:solidFill>
                              <a:srgbClr val="FF0000"/>
                            </a:solidFill>
                            <a:latin typeface="Cambria Math" panose="02040503050406030204" pitchFamily="18" charset="0"/>
                          </a:rPr>
                        </m:ctrlPr>
                      </m:dPr>
                      <m:e>
                        <m:f>
                          <m:fPr>
                            <m:ctrlPr>
                              <a:rPr lang="en-US" altLang="zh-CN" sz="3200" b="1" i="1">
                                <a:solidFill>
                                  <a:srgbClr val="FF0000"/>
                                </a:solidFill>
                                <a:latin typeface="Cambria Math" panose="02040503050406030204" pitchFamily="18" charset="0"/>
                              </a:rPr>
                            </m:ctrlPr>
                          </m:fPr>
                          <m:num>
                            <m:d>
                              <m:dPr>
                                <m:ctrlPr>
                                  <a:rPr lang="en-US" altLang="zh-CN" sz="3200" b="1" i="1">
                                    <a:solidFill>
                                      <a:srgbClr val="FF0000"/>
                                    </a:solidFill>
                                    <a:latin typeface="Cambria Math" panose="02040503050406030204" pitchFamily="18" charset="0"/>
                                  </a:rPr>
                                </m:ctrlPr>
                              </m:dPr>
                              <m:e>
                                <m:r>
                                  <a:rPr lang="en-US" altLang="zh-CN" sz="3200" b="1" i="1">
                                    <a:solidFill>
                                      <a:srgbClr val="FF0000"/>
                                    </a:solidFill>
                                    <a:latin typeface="Cambria Math" panose="02040503050406030204" pitchFamily="18" charset="0"/>
                                  </a:rPr>
                                  <m:t>𝟐</m:t>
                                </m:r>
                                <m:r>
                                  <a:rPr lang="en-US" altLang="zh-CN" sz="3200" b="1" i="1">
                                    <a:solidFill>
                                      <a:srgbClr val="FF0000"/>
                                    </a:solidFill>
                                    <a:latin typeface="Cambria Math" panose="02040503050406030204" pitchFamily="18" charset="0"/>
                                  </a:rPr>
                                  <m:t>𝒙</m:t>
                                </m:r>
                                <m:r>
                                  <a:rPr lang="en-US" altLang="zh-CN" sz="3200" b="1" i="1">
                                    <a:solidFill>
                                      <a:srgbClr val="FF0000"/>
                                    </a:solidFill>
                                    <a:latin typeface="Cambria Math" panose="02040503050406030204" pitchFamily="18" charset="0"/>
                                  </a:rPr>
                                  <m:t>+</m:t>
                                </m:r>
                                <m:r>
                                  <a:rPr lang="en-US" altLang="zh-CN" sz="3200" b="1" i="1">
                                    <a:solidFill>
                                      <a:srgbClr val="FF0000"/>
                                    </a:solidFill>
                                    <a:latin typeface="Cambria Math" panose="02040503050406030204" pitchFamily="18" charset="0"/>
                                  </a:rPr>
                                  <m:t>𝟏</m:t>
                                </m:r>
                              </m:e>
                            </m:d>
                            <m:r>
                              <a:rPr lang="en-US" altLang="zh-CN" sz="3200" b="1" i="1">
                                <a:solidFill>
                                  <a:srgbClr val="FF0000"/>
                                </a:solidFill>
                                <a:latin typeface="Cambria Math" panose="02040503050406030204" pitchFamily="18" charset="0"/>
                              </a:rPr>
                              <m:t>𝒖</m:t>
                            </m:r>
                            <m:r>
                              <a:rPr lang="en-US" altLang="zh-CN" sz="3200" b="1" i="1">
                                <a:solidFill>
                                  <a:srgbClr val="FF0000"/>
                                </a:solidFill>
                                <a:latin typeface="Cambria Math" panose="02040503050406030204" pitchFamily="18" charset="0"/>
                              </a:rPr>
                              <m:t>𝝅</m:t>
                            </m:r>
                          </m:num>
                          <m:den>
                            <m:r>
                              <a:rPr lang="en-US" altLang="zh-CN" sz="3200" b="1" i="1">
                                <a:solidFill>
                                  <a:srgbClr val="FF0000"/>
                                </a:solidFill>
                                <a:latin typeface="Cambria Math" panose="02040503050406030204" pitchFamily="18" charset="0"/>
                              </a:rPr>
                              <m:t>𝟐</m:t>
                            </m:r>
                            <m:r>
                              <a:rPr lang="en-US" altLang="zh-CN" sz="3200" b="1" i="1">
                                <a:solidFill>
                                  <a:srgbClr val="FF0000"/>
                                </a:solidFill>
                                <a:latin typeface="Cambria Math" panose="02040503050406030204" pitchFamily="18" charset="0"/>
                              </a:rPr>
                              <m:t>𝒏</m:t>
                            </m:r>
                          </m:den>
                        </m:f>
                      </m:e>
                    </m:d>
                    <m:r>
                      <a:rPr lang="en-US" altLang="zh-CN" sz="3200" b="1" i="1">
                        <a:solidFill>
                          <a:srgbClr val="FF0000"/>
                        </a:solidFill>
                        <a:latin typeface="Cambria Math" panose="02040503050406030204" pitchFamily="18" charset="0"/>
                      </a:rPr>
                      <m:t>𝒄𝒐𝒔</m:t>
                    </m:r>
                    <m:d>
                      <m:dPr>
                        <m:begChr m:val="["/>
                        <m:endChr m:val="]"/>
                        <m:ctrlPr>
                          <a:rPr lang="en-US" altLang="zh-CN" sz="3200" b="1" i="1">
                            <a:solidFill>
                              <a:srgbClr val="FF0000"/>
                            </a:solidFill>
                            <a:latin typeface="Cambria Math" panose="02040503050406030204" pitchFamily="18" charset="0"/>
                          </a:rPr>
                        </m:ctrlPr>
                      </m:dPr>
                      <m:e>
                        <m:f>
                          <m:fPr>
                            <m:ctrlPr>
                              <a:rPr lang="en-US" altLang="zh-CN" sz="3200" b="1" i="1">
                                <a:solidFill>
                                  <a:srgbClr val="FF0000"/>
                                </a:solidFill>
                                <a:latin typeface="Cambria Math" panose="02040503050406030204" pitchFamily="18" charset="0"/>
                              </a:rPr>
                            </m:ctrlPr>
                          </m:fPr>
                          <m:num>
                            <m:d>
                              <m:dPr>
                                <m:ctrlPr>
                                  <a:rPr lang="en-US" altLang="zh-CN" sz="3200" b="1" i="1">
                                    <a:solidFill>
                                      <a:srgbClr val="FF0000"/>
                                    </a:solidFill>
                                    <a:latin typeface="Cambria Math" panose="02040503050406030204" pitchFamily="18" charset="0"/>
                                  </a:rPr>
                                </m:ctrlPr>
                              </m:dPr>
                              <m:e>
                                <m:r>
                                  <a:rPr lang="en-US" altLang="zh-CN" sz="3200" b="1" i="1">
                                    <a:solidFill>
                                      <a:srgbClr val="FF0000"/>
                                    </a:solidFill>
                                    <a:latin typeface="Cambria Math" panose="02040503050406030204" pitchFamily="18" charset="0"/>
                                  </a:rPr>
                                  <m:t>𝟐</m:t>
                                </m:r>
                                <m:r>
                                  <a:rPr lang="en-US" altLang="zh-CN" sz="3200" b="1" i="1" smtClean="0">
                                    <a:solidFill>
                                      <a:srgbClr val="FF0000"/>
                                    </a:solidFill>
                                    <a:latin typeface="Cambria Math" panose="02040503050406030204" pitchFamily="18" charset="0"/>
                                  </a:rPr>
                                  <m:t>𝒚</m:t>
                                </m:r>
                                <m:r>
                                  <a:rPr lang="en-US" altLang="zh-CN" sz="3200" b="1" i="1">
                                    <a:solidFill>
                                      <a:srgbClr val="FF0000"/>
                                    </a:solidFill>
                                    <a:latin typeface="Cambria Math" panose="02040503050406030204" pitchFamily="18" charset="0"/>
                                  </a:rPr>
                                  <m:t>+</m:t>
                                </m:r>
                                <m:r>
                                  <a:rPr lang="en-US" altLang="zh-CN" sz="3200" b="1" i="1">
                                    <a:solidFill>
                                      <a:srgbClr val="FF0000"/>
                                    </a:solidFill>
                                    <a:latin typeface="Cambria Math" panose="02040503050406030204" pitchFamily="18" charset="0"/>
                                  </a:rPr>
                                  <m:t>𝟏</m:t>
                                </m:r>
                              </m:e>
                            </m:d>
                            <m:r>
                              <a:rPr lang="en-US" altLang="zh-CN" sz="3200" b="1" i="1" smtClean="0">
                                <a:solidFill>
                                  <a:srgbClr val="FF0000"/>
                                </a:solidFill>
                                <a:latin typeface="Cambria Math" panose="02040503050406030204" pitchFamily="18" charset="0"/>
                              </a:rPr>
                              <m:t>𝒗</m:t>
                            </m:r>
                            <m:r>
                              <a:rPr lang="en-US" altLang="zh-CN" sz="3200" b="1" i="1">
                                <a:solidFill>
                                  <a:srgbClr val="FF0000"/>
                                </a:solidFill>
                                <a:latin typeface="Cambria Math" panose="02040503050406030204" pitchFamily="18" charset="0"/>
                              </a:rPr>
                              <m:t>𝝅</m:t>
                            </m:r>
                          </m:num>
                          <m:den>
                            <m:r>
                              <a:rPr lang="en-US" altLang="zh-CN" sz="3200" b="1" i="1">
                                <a:solidFill>
                                  <a:srgbClr val="FF0000"/>
                                </a:solidFill>
                                <a:latin typeface="Cambria Math" panose="02040503050406030204" pitchFamily="18" charset="0"/>
                              </a:rPr>
                              <m:t>𝟐</m:t>
                            </m:r>
                            <m:r>
                              <a:rPr lang="en-US" altLang="zh-CN" sz="3200" b="1" i="1">
                                <a:solidFill>
                                  <a:srgbClr val="FF0000"/>
                                </a:solidFill>
                                <a:latin typeface="Cambria Math" panose="02040503050406030204" pitchFamily="18" charset="0"/>
                              </a:rPr>
                              <m:t>𝒏</m:t>
                            </m:r>
                          </m:den>
                        </m:f>
                      </m:e>
                    </m:d>
                  </m:oMath>
                </a14:m>
                <a:endParaRPr lang="zh-CN" altLang="en-US" sz="3200" b="1" dirty="0">
                  <a:solidFill>
                    <a:srgbClr val="FF000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733661" y="1310569"/>
                <a:ext cx="7982057" cy="123674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433976" y="2945207"/>
                <a:ext cx="4485737" cy="19425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000" b="1" i="1" smtClean="0">
                          <a:solidFill>
                            <a:srgbClr val="FF0000"/>
                          </a:solidFill>
                          <a:latin typeface="Cambria Math" panose="02040503050406030204" pitchFamily="18" charset="0"/>
                        </a:rPr>
                        <m:t>𝜶</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𝒖</m:t>
                          </m:r>
                        </m:e>
                      </m:d>
                      <m:r>
                        <a:rPr lang="en-US" altLang="zh-CN" sz="2000" b="1" i="1" smtClean="0">
                          <a:solidFill>
                            <a:srgbClr val="FF0000"/>
                          </a:solidFill>
                          <a:latin typeface="Cambria Math" panose="02040503050406030204" pitchFamily="18" charset="0"/>
                        </a:rPr>
                        <m:t>=</m:t>
                      </m:r>
                      <m:d>
                        <m:dPr>
                          <m:begChr m:val="{"/>
                          <m:endChr m:val=""/>
                          <m:ctrlPr>
                            <a:rPr lang="en-US" altLang="zh-CN" sz="2000" b="1" i="1" smtClean="0">
                              <a:solidFill>
                                <a:srgbClr val="FF0000"/>
                              </a:solidFill>
                              <a:latin typeface="Cambria Math" panose="02040503050406030204" pitchFamily="18" charset="0"/>
                            </a:rPr>
                          </m:ctrlPr>
                        </m:dPr>
                        <m:e>
                          <m:eqArr>
                            <m:eqArrPr>
                              <m:ctrlPr>
                                <a:rPr lang="en-US" altLang="zh-CN" sz="2000" b="1" i="1" smtClean="0">
                                  <a:solidFill>
                                    <a:srgbClr val="FF0000"/>
                                  </a:solidFill>
                                  <a:latin typeface="Cambria Math" panose="02040503050406030204" pitchFamily="18" charset="0"/>
                                </a:rPr>
                              </m:ctrlPr>
                            </m:eqArrPr>
                            <m:e>
                              <m:rad>
                                <m:radPr>
                                  <m:degHide m:val="on"/>
                                  <m:ctrlPr>
                                    <a:rPr lang="en-US" altLang="zh-CN" sz="2000" b="1" i="1" smtClean="0">
                                      <a:solidFill>
                                        <a:srgbClr val="FF0000"/>
                                      </a:solidFill>
                                      <a:latin typeface="Cambria Math" panose="02040503050406030204" pitchFamily="18" charset="0"/>
                                    </a:rPr>
                                  </m:ctrlPr>
                                </m:radPr>
                                <m:deg/>
                                <m:e>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𝒏</m:t>
                                      </m:r>
                                    </m:den>
                                  </m:f>
                                </m:e>
                              </m:rad>
                              <m:r>
                                <a:rPr lang="en-US" altLang="zh-CN" sz="2000" b="1" i="1" smtClean="0">
                                  <a:solidFill>
                                    <a:srgbClr val="FF0000"/>
                                  </a:solidFill>
                                  <a:latin typeface="Cambria Math" panose="02040503050406030204" pitchFamily="18" charset="0"/>
                                </a:rPr>
                                <m:t>   </m:t>
                              </m:r>
                              <m:r>
                                <a:rPr lang="en-US" altLang="zh-CN" sz="2000" b="1" i="0" smtClean="0">
                                  <a:solidFill>
                                    <a:srgbClr val="FF0000"/>
                                  </a:solidFill>
                                  <a:latin typeface="Cambria Math" panose="02040503050406030204" pitchFamily="18" charset="0"/>
                                </a:rPr>
                                <m:t>                         </m:t>
                              </m:r>
                              <m:r>
                                <a:rPr lang="en-US" altLang="zh-CN" sz="2000" b="1" i="0" smtClean="0">
                                  <a:solidFill>
                                    <a:srgbClr val="FF0000"/>
                                  </a:solidFill>
                                  <a:latin typeface="Cambria Math" panose="02040503050406030204" pitchFamily="18" charset="0"/>
                                </a:rPr>
                                <m:t>𝐟𝐨𝐫</m:t>
                              </m:r>
                              <m:r>
                                <a:rPr lang="en-US" altLang="zh-CN" sz="2000" b="1" i="1" smtClean="0">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pitchFamily="18" charset="0"/>
                                </a:rPr>
                                <m:t>𝒖</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𝟎</m:t>
                              </m:r>
                            </m:e>
                            <m:e>
                              <m:rad>
                                <m:radPr>
                                  <m:degHide m:val="on"/>
                                  <m:ctrlPr>
                                    <a:rPr lang="en-US" altLang="zh-CN" sz="2000" b="1" i="1">
                                      <a:solidFill>
                                        <a:srgbClr val="FF0000"/>
                                      </a:solidFill>
                                      <a:latin typeface="Cambria Math" panose="02040503050406030204" pitchFamily="18" charset="0"/>
                                    </a:rPr>
                                  </m:ctrlPr>
                                </m:radPr>
                                <m:deg/>
                                <m:e>
                                  <m:f>
                                    <m:fPr>
                                      <m:ctrlPr>
                                        <a:rPr lang="en-US" altLang="zh-CN" sz="2000" b="1" i="1">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𝟐</m:t>
                                      </m:r>
                                    </m:num>
                                    <m:den>
                                      <m:r>
                                        <a:rPr lang="en-US" altLang="zh-CN" sz="2000" b="1" i="1">
                                          <a:solidFill>
                                            <a:srgbClr val="FF0000"/>
                                          </a:solidFill>
                                          <a:latin typeface="Cambria Math" panose="02040503050406030204" pitchFamily="18" charset="0"/>
                                        </a:rPr>
                                        <m:t>𝒏</m:t>
                                      </m:r>
                                    </m:den>
                                  </m:f>
                                </m:e>
                              </m:rad>
                              <m:r>
                                <a:rPr lang="en-US" altLang="zh-CN" sz="2000" b="1" i="1" smtClean="0">
                                  <a:solidFill>
                                    <a:srgbClr val="FF0000"/>
                                  </a:solidFill>
                                  <a:latin typeface="Cambria Math" panose="02040503050406030204" pitchFamily="18" charset="0"/>
                                </a:rPr>
                                <m:t>     </m:t>
                              </m:r>
                              <m:r>
                                <a:rPr lang="en-US" altLang="zh-CN" sz="2000" b="1" i="0" smtClean="0">
                                  <a:solidFill>
                                    <a:srgbClr val="FF0000"/>
                                  </a:solidFill>
                                  <a:latin typeface="Cambria Math" panose="02040503050406030204" pitchFamily="18" charset="0"/>
                                </a:rPr>
                                <m:t>𝐟𝐨𝐫</m:t>
                              </m:r>
                              <m:r>
                                <a:rPr lang="en-US" altLang="zh-CN" sz="2000" b="1" i="1" smtClean="0">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pitchFamily="18" charset="0"/>
                                </a:rPr>
                                <m:t>𝒖</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𝟐</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e>
                          </m:eqArr>
                        </m:e>
                      </m:d>
                    </m:oMath>
                  </m:oMathPara>
                </a14:m>
                <a:endParaRPr lang="zh-CN" altLang="en-US" sz="2000" b="1" dirty="0">
                  <a:solidFill>
                    <a:srgbClr val="FF000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433976" y="2945207"/>
                <a:ext cx="4485737" cy="1942583"/>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20576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054" y="2083323"/>
            <a:ext cx="6144808" cy="411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p:sp>
        <p:nvSpPr>
          <p:cNvPr id="5" name="文本框 4"/>
          <p:cNvSpPr txBox="1"/>
          <p:nvPr/>
        </p:nvSpPr>
        <p:spPr>
          <a:xfrm>
            <a:off x="1929054" y="6269111"/>
            <a:ext cx="5513146"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8.24 </a:t>
            </a:r>
            <a:r>
              <a:rPr lang="en-US" altLang="zh-CN" sz="2000" dirty="0" smtClean="0">
                <a:solidFill>
                  <a:schemeClr val="tx1"/>
                </a:solidFill>
                <a:latin typeface="Times New Roman" panose="02020603050405020304" pitchFamily="18" charset="0"/>
                <a:cs typeface="Times New Roman" panose="02020603050405020304" pitchFamily="18" charset="0"/>
              </a:rPr>
              <a:t>Approximations of Fig. 8.9(a).</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6" name="矩形 5"/>
          <p:cNvSpPr/>
          <p:nvPr/>
        </p:nvSpPr>
        <p:spPr>
          <a:xfrm>
            <a:off x="1929054" y="1621658"/>
            <a:ext cx="2003425" cy="461665"/>
          </a:xfrm>
          <a:prstGeom prst="rect">
            <a:avLst/>
          </a:prstGeom>
        </p:spPr>
        <p:txBody>
          <a:bodyPr wrap="square">
            <a:spAutoFit/>
          </a:bodyPr>
          <a:lstStyle/>
          <a:p>
            <a:pPr algn="ctr"/>
            <a:r>
              <a:rPr lang="en-US" altLang="zh-CN" b="1" dirty="0" smtClean="0">
                <a:solidFill>
                  <a:srgbClr val="0000FF"/>
                </a:solidFill>
              </a:rPr>
              <a:t>Fourier</a:t>
            </a:r>
            <a:endParaRPr lang="en-US" altLang="zh-CN" b="1" dirty="0">
              <a:solidFill>
                <a:srgbClr val="0000FF"/>
              </a:solidFill>
            </a:endParaRPr>
          </a:p>
        </p:txBody>
      </p:sp>
      <p:sp>
        <p:nvSpPr>
          <p:cNvPr id="7" name="矩形 6"/>
          <p:cNvSpPr/>
          <p:nvPr/>
        </p:nvSpPr>
        <p:spPr>
          <a:xfrm>
            <a:off x="4140449" y="1252326"/>
            <a:ext cx="1744609" cy="830997"/>
          </a:xfrm>
          <a:prstGeom prst="rect">
            <a:avLst/>
          </a:prstGeom>
        </p:spPr>
        <p:txBody>
          <a:bodyPr wrap="square">
            <a:spAutoFit/>
          </a:bodyPr>
          <a:lstStyle/>
          <a:p>
            <a:pPr algn="ctr"/>
            <a:r>
              <a:rPr lang="en-US" altLang="zh-CN" b="1" dirty="0" smtClean="0">
                <a:solidFill>
                  <a:srgbClr val="0000FF"/>
                </a:solidFill>
              </a:rPr>
              <a:t>Walsh-</a:t>
            </a:r>
            <a:r>
              <a:rPr lang="en-US" altLang="zh-CN" b="1" dirty="0" err="1" smtClean="0">
                <a:solidFill>
                  <a:srgbClr val="0000FF"/>
                </a:solidFill>
              </a:rPr>
              <a:t>Hadamard</a:t>
            </a:r>
            <a:endParaRPr lang="en-US" altLang="zh-CN" b="1" dirty="0">
              <a:solidFill>
                <a:srgbClr val="0000FF"/>
              </a:solidFill>
            </a:endParaRPr>
          </a:p>
        </p:txBody>
      </p:sp>
      <p:sp>
        <p:nvSpPr>
          <p:cNvPr id="8" name="矩形 7"/>
          <p:cNvSpPr/>
          <p:nvPr/>
        </p:nvSpPr>
        <p:spPr>
          <a:xfrm>
            <a:off x="6083542" y="1252326"/>
            <a:ext cx="1791836" cy="830997"/>
          </a:xfrm>
          <a:prstGeom prst="rect">
            <a:avLst/>
          </a:prstGeom>
        </p:spPr>
        <p:txBody>
          <a:bodyPr wrap="square">
            <a:spAutoFit/>
          </a:bodyPr>
          <a:lstStyle/>
          <a:p>
            <a:pPr algn="ctr"/>
            <a:r>
              <a:rPr lang="en-US" altLang="zh-CN" b="1" dirty="0" smtClean="0">
                <a:solidFill>
                  <a:srgbClr val="0000FF"/>
                </a:solidFill>
              </a:rPr>
              <a:t>Cosine Transform</a:t>
            </a:r>
            <a:endParaRPr lang="en-US" altLang="zh-CN" b="1" dirty="0">
              <a:solidFill>
                <a:srgbClr val="0000FF"/>
              </a:solidFill>
            </a:endParaRPr>
          </a:p>
        </p:txBody>
      </p:sp>
      <p:sp>
        <p:nvSpPr>
          <p:cNvPr id="9" name="矩形 8"/>
          <p:cNvSpPr/>
          <p:nvPr/>
        </p:nvSpPr>
        <p:spPr>
          <a:xfrm>
            <a:off x="208281" y="4982078"/>
            <a:ext cx="1532630" cy="830997"/>
          </a:xfrm>
          <a:prstGeom prst="rect">
            <a:avLst/>
          </a:prstGeom>
        </p:spPr>
        <p:txBody>
          <a:bodyPr wrap="square">
            <a:spAutoFit/>
          </a:bodyPr>
          <a:lstStyle/>
          <a:p>
            <a:pPr algn="ctr"/>
            <a:r>
              <a:rPr lang="en-US" altLang="zh-CN" b="1" dirty="0" smtClean="0">
                <a:solidFill>
                  <a:srgbClr val="0000FF"/>
                </a:solidFill>
              </a:rPr>
              <a:t>Scaled Error</a:t>
            </a:r>
            <a:endParaRPr lang="en-US" altLang="zh-CN" b="1" dirty="0">
              <a:solidFill>
                <a:srgbClr val="0000FF"/>
              </a:solidFill>
            </a:endParaRPr>
          </a:p>
        </p:txBody>
      </p:sp>
      <p:sp>
        <p:nvSpPr>
          <p:cNvPr id="10" name="文本框 9"/>
          <p:cNvSpPr txBox="1"/>
          <p:nvPr/>
        </p:nvSpPr>
        <p:spPr>
          <a:xfrm>
            <a:off x="61277" y="2424323"/>
            <a:ext cx="1867777" cy="1384995"/>
          </a:xfrm>
          <a:prstGeom prst="rect">
            <a:avLst/>
          </a:prstGeom>
          <a:noFill/>
        </p:spPr>
        <p:txBody>
          <a:bodyPr wrap="square" rtlCol="0">
            <a:spAutoFit/>
          </a:bodyPr>
          <a:lstStyle/>
          <a:p>
            <a:r>
              <a:rPr lang="en-US" altLang="zh-CN" sz="2800" dirty="0" smtClean="0">
                <a:solidFill>
                  <a:srgbClr val="FF0000"/>
                </a:solidFill>
              </a:rPr>
              <a:t>Truncating 50% of the coefficients</a:t>
            </a:r>
            <a:endParaRPr lang="zh-CN" altLang="en-US" sz="2800" dirty="0">
              <a:solidFill>
                <a:srgbClr val="FF0000"/>
              </a:solidFill>
            </a:endParaRPr>
          </a:p>
        </p:txBody>
      </p:sp>
    </p:spTree>
    <p:extLst>
      <p:ext uri="{BB962C8B-B14F-4D97-AF65-F5344CB8AC3E}">
        <p14:creationId xmlns:p14="http://schemas.microsoft.com/office/powerpoint/2010/main" val="23571550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50"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451616" y="2394310"/>
            <a:ext cx="8183172" cy="208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948482" y="599578"/>
            <a:ext cx="5130892" cy="523220"/>
          </a:xfrm>
          <a:prstGeom prst="rect">
            <a:avLst/>
          </a:prstGeom>
          <a:noFill/>
        </p:spPr>
        <p:txBody>
          <a:bodyPr wrap="none" rtlCol="0">
            <a:spAutoFit/>
          </a:bodyPr>
          <a:lstStyle/>
          <a:p>
            <a:r>
              <a:rPr lang="en-US" altLang="zh-CN" sz="2800" dirty="0" smtClean="0">
                <a:latin typeface="Arial Black" panose="020B0A04020102020204" pitchFamily="34" charset="0"/>
              </a:rPr>
              <a:t>8.1</a:t>
            </a:r>
            <a:r>
              <a:rPr lang="en-US" altLang="zh-CN" sz="2800" dirty="0">
                <a:latin typeface="Arial Black" panose="020B0A04020102020204" pitchFamily="34" charset="0"/>
              </a:rPr>
              <a:t>.</a:t>
            </a:r>
            <a:r>
              <a:rPr lang="en-US" altLang="zh-CN" sz="2800" dirty="0" smtClean="0">
                <a:latin typeface="Arial Black" panose="020B0A04020102020204" pitchFamily="34" charset="0"/>
              </a:rPr>
              <a:t>1 Coding Redundancy</a:t>
            </a:r>
            <a:endParaRPr lang="zh-CN" altLang="en-US" dirty="0">
              <a:latin typeface="Arial Black" panose="020B0A04020102020204" pitchFamily="34" charset="0"/>
            </a:endParaRPr>
          </a:p>
        </p:txBody>
      </p:sp>
      <p:sp>
        <p:nvSpPr>
          <p:cNvPr id="5" name="文本框 4"/>
          <p:cNvSpPr txBox="1"/>
          <p:nvPr/>
        </p:nvSpPr>
        <p:spPr>
          <a:xfrm>
            <a:off x="451616" y="1672575"/>
            <a:ext cx="5363812"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TABLE 8.1</a:t>
            </a:r>
          </a:p>
          <a:p>
            <a:r>
              <a:rPr lang="en-US" altLang="zh-CN" sz="2000" dirty="0" smtClean="0">
                <a:solidFill>
                  <a:schemeClr val="tx1"/>
                </a:solidFill>
                <a:latin typeface="Times New Roman" panose="02020603050405020304" pitchFamily="18" charset="0"/>
                <a:cs typeface="Times New Roman" panose="02020603050405020304" pitchFamily="18" charset="0"/>
              </a:rPr>
              <a:t>Example of variable-length coding.</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文本框 1"/>
              <p:cNvSpPr txBox="1"/>
              <p:nvPr/>
            </p:nvSpPr>
            <p:spPr>
              <a:xfrm>
                <a:off x="1188722" y="4477110"/>
                <a:ext cx="3709092" cy="1963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𝑷</m:t>
                          </m:r>
                        </m:e>
                        <m:sub>
                          <m:r>
                            <a:rPr lang="en-US" altLang="zh-CN" sz="2800" b="1" i="1" smtClean="0">
                              <a:solidFill>
                                <a:srgbClr val="FF0000"/>
                              </a:solidFill>
                              <a:latin typeface="Cambria Math" panose="02040503050406030204" pitchFamily="18" charset="0"/>
                            </a:rPr>
                            <m:t>𝒓</m:t>
                          </m:r>
                        </m:sub>
                      </m:sSub>
                      <m:d>
                        <m:dPr>
                          <m:ctrlPr>
                            <a:rPr lang="en-US" altLang="zh-CN" sz="2800" b="1" i="1" smtClean="0">
                              <a:solidFill>
                                <a:srgbClr val="FF0000"/>
                              </a:solidFill>
                              <a:latin typeface="Cambria Math" panose="02040503050406030204" pitchFamily="18" charset="0"/>
                            </a:rPr>
                          </m:ctrlPr>
                        </m:dPr>
                        <m:e>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𝒓</m:t>
                              </m:r>
                            </m:e>
                            <m:sub>
                              <m:r>
                                <a:rPr lang="en-US" altLang="zh-CN" sz="2800" b="1" i="1" smtClean="0">
                                  <a:solidFill>
                                    <a:srgbClr val="FF0000"/>
                                  </a:solidFill>
                                  <a:latin typeface="Cambria Math" panose="02040503050406030204" pitchFamily="18" charset="0"/>
                                </a:rPr>
                                <m:t>𝒌</m:t>
                              </m:r>
                            </m:sub>
                          </m:sSub>
                        </m:e>
                      </m:d>
                      <m:r>
                        <a:rPr lang="en-US" altLang="zh-CN" sz="2800" b="1" i="1" smtClean="0">
                          <a:solidFill>
                            <a:srgbClr val="FF0000"/>
                          </a:solidFill>
                          <a:latin typeface="Cambria Math" panose="02040503050406030204" pitchFamily="18" charset="0"/>
                        </a:rPr>
                        <m:t>=</m:t>
                      </m:r>
                      <m:f>
                        <m:fPr>
                          <m:ctrlPr>
                            <a:rPr lang="en-US" altLang="zh-CN" sz="2800" b="1" i="1" smtClean="0">
                              <a:solidFill>
                                <a:srgbClr val="FF0000"/>
                              </a:solidFill>
                              <a:latin typeface="Cambria Math" panose="02040503050406030204" pitchFamily="18" charset="0"/>
                            </a:rPr>
                          </m:ctrlPr>
                        </m:fPr>
                        <m:num>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𝒏</m:t>
                              </m:r>
                            </m:e>
                            <m:sub>
                              <m:r>
                                <a:rPr lang="en-US" altLang="zh-CN" sz="2800" b="1" i="1" smtClean="0">
                                  <a:solidFill>
                                    <a:srgbClr val="FF0000"/>
                                  </a:solidFill>
                                  <a:latin typeface="Cambria Math" panose="02040503050406030204" pitchFamily="18" charset="0"/>
                                </a:rPr>
                                <m:t>𝒌</m:t>
                              </m:r>
                            </m:sub>
                          </m:sSub>
                        </m:num>
                        <m:den>
                          <m:r>
                            <a:rPr lang="en-US" altLang="zh-CN" sz="2800" b="1" i="1" smtClean="0">
                              <a:solidFill>
                                <a:srgbClr val="FF0000"/>
                              </a:solidFill>
                              <a:latin typeface="Cambria Math" panose="02040503050406030204" pitchFamily="18" charset="0"/>
                            </a:rPr>
                            <m:t>𝑴𝑵</m:t>
                          </m:r>
                        </m:den>
                      </m:f>
                      <m:r>
                        <a:rPr lang="en-US" altLang="zh-CN" sz="2800" b="1" i="1" smtClean="0">
                          <a:solidFill>
                            <a:srgbClr val="FF0000"/>
                          </a:solidFill>
                          <a:latin typeface="Cambria Math" panose="02040503050406030204" pitchFamily="18" charset="0"/>
                        </a:rPr>
                        <m:t> </m:t>
                      </m:r>
                    </m:oMath>
                  </m:oMathPara>
                </a14:m>
                <a:endParaRPr lang="en-US" altLang="zh-CN" sz="2800" b="1" i="1" dirty="0" smtClean="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𝑳</m:t>
                          </m:r>
                        </m:e>
                        <m:sub>
                          <m:r>
                            <a:rPr lang="en-US" altLang="zh-CN" sz="2800" b="1" i="1" smtClean="0">
                              <a:solidFill>
                                <a:srgbClr val="FF0000"/>
                              </a:solidFill>
                              <a:latin typeface="Cambria Math" panose="02040503050406030204" pitchFamily="18" charset="0"/>
                            </a:rPr>
                            <m:t>𝒂𝒗𝒈</m:t>
                          </m:r>
                        </m:sub>
                      </m:sSub>
                      <m:r>
                        <a:rPr lang="en-US" altLang="zh-CN" sz="2800" b="1" i="1" smtClean="0">
                          <a:solidFill>
                            <a:srgbClr val="FF0000"/>
                          </a:solidFill>
                          <a:latin typeface="Cambria Math" panose="02040503050406030204" pitchFamily="18" charset="0"/>
                        </a:rPr>
                        <m:t>=</m:t>
                      </m:r>
                      <m:nary>
                        <m:naryPr>
                          <m:chr m:val="∑"/>
                          <m:ctrlPr>
                            <a:rPr lang="en-US" altLang="zh-CN" sz="2800" b="1" i="1" smtClean="0">
                              <a:solidFill>
                                <a:srgbClr val="FF0000"/>
                              </a:solidFill>
                              <a:latin typeface="Cambria Math" panose="02040503050406030204" pitchFamily="18" charset="0"/>
                            </a:rPr>
                          </m:ctrlPr>
                        </m:naryPr>
                        <m:sub>
                          <m:r>
                            <m:rPr>
                              <m:brk m:alnAt="23"/>
                            </m:rPr>
                            <a:rPr lang="en-US" altLang="zh-CN" sz="2800" b="1" i="1" smtClean="0">
                              <a:solidFill>
                                <a:srgbClr val="FF0000"/>
                              </a:solidFill>
                              <a:latin typeface="Cambria Math" panose="02040503050406030204" pitchFamily="18" charset="0"/>
                            </a:rPr>
                            <m:t>𝒌</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𝟎</m:t>
                          </m:r>
                        </m:sub>
                        <m:sup>
                          <m:r>
                            <a:rPr lang="en-US" altLang="zh-CN" sz="2800" b="1" i="1" smtClean="0">
                              <a:solidFill>
                                <a:srgbClr val="FF0000"/>
                              </a:solidFill>
                              <a:latin typeface="Cambria Math" panose="02040503050406030204" pitchFamily="18" charset="0"/>
                            </a:rPr>
                            <m:t>𝑳</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𝟏</m:t>
                          </m:r>
                        </m:sup>
                        <m:e>
                          <m:r>
                            <a:rPr lang="en-US" altLang="zh-CN" sz="2800" b="1" i="1" smtClean="0">
                              <a:solidFill>
                                <a:srgbClr val="FF0000"/>
                              </a:solidFill>
                              <a:latin typeface="Cambria Math" panose="02040503050406030204" pitchFamily="18" charset="0"/>
                            </a:rPr>
                            <m:t>𝒍</m:t>
                          </m:r>
                          <m:d>
                            <m:dPr>
                              <m:ctrlPr>
                                <a:rPr lang="en-US" altLang="zh-CN" sz="2800" b="1" i="1" smtClean="0">
                                  <a:solidFill>
                                    <a:srgbClr val="FF0000"/>
                                  </a:solidFill>
                                  <a:latin typeface="Cambria Math" panose="02040503050406030204" pitchFamily="18" charset="0"/>
                                </a:rPr>
                              </m:ctrlPr>
                            </m:dPr>
                            <m:e>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𝒓</m:t>
                                  </m:r>
                                </m:e>
                                <m:sub>
                                  <m:r>
                                    <a:rPr lang="en-US" altLang="zh-CN" sz="2800" b="1" i="1" smtClean="0">
                                      <a:solidFill>
                                        <a:srgbClr val="FF0000"/>
                                      </a:solidFill>
                                      <a:latin typeface="Cambria Math" panose="02040503050406030204" pitchFamily="18" charset="0"/>
                                    </a:rPr>
                                    <m:t>𝒌</m:t>
                                  </m:r>
                                </m:sub>
                              </m:sSub>
                            </m:e>
                          </m:d>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𝑷</m:t>
                              </m:r>
                            </m:e>
                            <m:sub>
                              <m:r>
                                <a:rPr lang="en-US" altLang="zh-CN" sz="2800" b="1" i="1" smtClean="0">
                                  <a:solidFill>
                                    <a:srgbClr val="FF0000"/>
                                  </a:solidFill>
                                  <a:latin typeface="Cambria Math" panose="02040503050406030204" pitchFamily="18" charset="0"/>
                                </a:rPr>
                                <m:t>𝒓</m:t>
                              </m:r>
                            </m:sub>
                          </m:sSub>
                          <m:r>
                            <a:rPr lang="en-US" altLang="zh-CN" sz="2800" b="1" i="1" smtClean="0">
                              <a:solidFill>
                                <a:srgbClr val="FF0000"/>
                              </a:solidFill>
                              <a:latin typeface="Cambria Math" panose="02040503050406030204" pitchFamily="18" charset="0"/>
                            </a:rPr>
                            <m:t>(</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𝒓</m:t>
                              </m:r>
                            </m:e>
                            <m:sub>
                              <m:r>
                                <a:rPr lang="en-US" altLang="zh-CN" sz="2800" b="1" i="1" smtClean="0">
                                  <a:solidFill>
                                    <a:srgbClr val="FF0000"/>
                                  </a:solidFill>
                                  <a:latin typeface="Cambria Math" panose="02040503050406030204" pitchFamily="18" charset="0"/>
                                </a:rPr>
                                <m:t>𝒌</m:t>
                              </m:r>
                            </m:sub>
                          </m:sSub>
                          <m:r>
                            <a:rPr lang="en-US" altLang="zh-CN" sz="2800" b="1" i="1" smtClean="0">
                              <a:solidFill>
                                <a:srgbClr val="FF0000"/>
                              </a:solidFill>
                              <a:latin typeface="Cambria Math" panose="02040503050406030204" pitchFamily="18" charset="0"/>
                            </a:rPr>
                            <m:t>)</m:t>
                          </m:r>
                        </m:e>
                      </m:nary>
                    </m:oMath>
                  </m:oMathPara>
                </a14:m>
                <a:endParaRPr lang="zh-CN" altLang="en-US" sz="2800" b="1" dirty="0">
                  <a:solidFill>
                    <a:srgbClr val="FF0000"/>
                  </a:solidFill>
                </a:endParaRPr>
              </a:p>
            </p:txBody>
          </p:sp>
        </mc:Choice>
        <mc:Fallback>
          <p:sp>
            <p:nvSpPr>
              <p:cNvPr id="2" name="文本框 1"/>
              <p:cNvSpPr txBox="1">
                <a:spLocks noRot="1" noChangeAspect="1" noMove="1" noResize="1" noEditPoints="1" noAdjustHandles="1" noChangeArrowheads="1" noChangeShapeType="1" noTextEdit="1"/>
              </p:cNvSpPr>
              <p:nvPr/>
            </p:nvSpPr>
            <p:spPr>
              <a:xfrm>
                <a:off x="1188722" y="4477110"/>
                <a:ext cx="3709092" cy="1963294"/>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7505701" y="4544214"/>
                <a:ext cx="1562100" cy="303288"/>
              </a:xfrm>
              <a:prstGeom prst="rect">
                <a:avLst/>
              </a:prstGeom>
              <a:noFill/>
            </p:spPr>
            <p:txBody>
              <a:bodyPr wrap="square" lIns="0" tIns="0" rIns="0" bIns="0" rtlCol="0">
                <a:spAutoFit/>
              </a:bodyPr>
              <a:lstStyle/>
              <a:p>
                <a:pP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panose="02040503050406030204" pitchFamily="18" charset="0"/>
                          </a:rPr>
                          <m:t>𝑳</m:t>
                        </m:r>
                      </m:e>
                      <m:sub>
                        <m:r>
                          <a:rPr lang="en-US" altLang="zh-CN" sz="1800" b="1" i="1" smtClean="0">
                            <a:solidFill>
                              <a:srgbClr val="0000FF"/>
                            </a:solidFill>
                            <a:latin typeface="Cambria Math" panose="02040503050406030204" pitchFamily="18" charset="0"/>
                          </a:rPr>
                          <m:t>𝒂𝒗𝒈</m:t>
                        </m:r>
                      </m:sub>
                    </m:sSub>
                    <m:r>
                      <a:rPr lang="en-US" altLang="zh-CN" sz="1800" b="1" i="1" smtClean="0">
                        <a:solidFill>
                          <a:srgbClr val="0000FF"/>
                        </a:solidFill>
                        <a:latin typeface="Cambria Math" panose="02040503050406030204" pitchFamily="18" charset="0"/>
                      </a:rPr>
                      <m:t>=</m:t>
                    </m:r>
                  </m:oMath>
                </a14:m>
                <a:r>
                  <a:rPr lang="en-US" altLang="zh-CN" sz="1800" b="1" dirty="0" smtClean="0">
                    <a:solidFill>
                      <a:srgbClr val="0000FF"/>
                    </a:solidFill>
                  </a:rPr>
                  <a:t>1.81 bits</a:t>
                </a:r>
                <a:endParaRPr lang="zh-CN" altLang="en-US" sz="1800" b="1" dirty="0">
                  <a:solidFill>
                    <a:srgbClr val="0000FF"/>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7505701" y="4544214"/>
                <a:ext cx="1562100" cy="303288"/>
              </a:xfrm>
              <a:prstGeom prst="rect">
                <a:avLst/>
              </a:prstGeom>
              <a:blipFill rotWithShape="0">
                <a:blip r:embed="rId4"/>
                <a:stretch>
                  <a:fillRect l="-5058" t="-26000" r="-5837" b="-38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5494019" y="4544214"/>
                <a:ext cx="1470661" cy="303288"/>
              </a:xfrm>
              <a:prstGeom prst="rect">
                <a:avLst/>
              </a:prstGeom>
              <a:noFill/>
            </p:spPr>
            <p:txBody>
              <a:bodyPr wrap="square" lIns="0" tIns="0" rIns="0" bIns="0" rtlCol="0">
                <a:spAutoFit/>
              </a:bodyPr>
              <a:lstStyle/>
              <a:p>
                <a:pPr/>
                <a14:m>
                  <m:oMath xmlns:m="http://schemas.openxmlformats.org/officeDocument/2006/math">
                    <m:sSub>
                      <m:sSubPr>
                        <m:ctrlPr>
                          <a:rPr lang="en-US" altLang="zh-CN" sz="1800" b="1" i="1" smtClean="0">
                            <a:solidFill>
                              <a:srgbClr val="0000FF"/>
                            </a:solidFill>
                            <a:latin typeface="Cambria Math" panose="02040503050406030204" pitchFamily="18" charset="0"/>
                          </a:rPr>
                        </m:ctrlPr>
                      </m:sSubPr>
                      <m:e>
                        <m:r>
                          <a:rPr lang="en-US" altLang="zh-CN" sz="1800" b="1" i="1" smtClean="0">
                            <a:solidFill>
                              <a:srgbClr val="0000FF"/>
                            </a:solidFill>
                            <a:latin typeface="Cambria Math" panose="02040503050406030204" pitchFamily="18" charset="0"/>
                          </a:rPr>
                          <m:t>𝑳</m:t>
                        </m:r>
                      </m:e>
                      <m:sub>
                        <m:r>
                          <a:rPr lang="en-US" altLang="zh-CN" sz="1800" b="1" i="1" smtClean="0">
                            <a:solidFill>
                              <a:srgbClr val="0000FF"/>
                            </a:solidFill>
                            <a:latin typeface="Cambria Math" panose="02040503050406030204" pitchFamily="18" charset="0"/>
                          </a:rPr>
                          <m:t>𝒂𝒗𝒈</m:t>
                        </m:r>
                      </m:sub>
                    </m:sSub>
                    <m:r>
                      <a:rPr lang="en-US" altLang="zh-CN" sz="1800" b="1" i="1" smtClean="0">
                        <a:solidFill>
                          <a:srgbClr val="0000FF"/>
                        </a:solidFill>
                        <a:latin typeface="Cambria Math" panose="02040503050406030204" pitchFamily="18" charset="0"/>
                      </a:rPr>
                      <m:t>=</m:t>
                    </m:r>
                  </m:oMath>
                </a14:m>
                <a:r>
                  <a:rPr lang="en-US" altLang="zh-CN" sz="1800" b="1" dirty="0" smtClean="0">
                    <a:solidFill>
                      <a:srgbClr val="0000FF"/>
                    </a:solidFill>
                  </a:rPr>
                  <a:t>8 bits</a:t>
                </a:r>
                <a:endParaRPr lang="zh-CN" altLang="en-US" sz="1800" b="1" dirty="0">
                  <a:solidFill>
                    <a:srgbClr val="0000FF"/>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5494019" y="4544214"/>
                <a:ext cx="1470661" cy="303288"/>
              </a:xfrm>
              <a:prstGeom prst="rect">
                <a:avLst/>
              </a:prstGeom>
              <a:blipFill rotWithShape="0">
                <a:blip r:embed="rId5"/>
                <a:stretch>
                  <a:fillRect l="-5372" t="-26000" b="-38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75736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20215"/>
          <a:stretch/>
        </p:blipFill>
        <p:spPr bwMode="auto">
          <a:xfrm>
            <a:off x="804751" y="2536898"/>
            <a:ext cx="7583748" cy="3902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p:sp>
        <p:nvSpPr>
          <p:cNvPr id="6" name="文本框 5"/>
          <p:cNvSpPr txBox="1"/>
          <p:nvPr/>
        </p:nvSpPr>
        <p:spPr>
          <a:xfrm>
            <a:off x="804751" y="1666405"/>
            <a:ext cx="6439485"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8.25 </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The periodicity implicit in the 1-D (a) DFT and (b) DCT.</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60040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418"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435363" y="1606550"/>
            <a:ext cx="6163389"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p:sp>
        <p:nvSpPr>
          <p:cNvPr id="5" name="文本框 4"/>
          <p:cNvSpPr txBox="1"/>
          <p:nvPr/>
        </p:nvSpPr>
        <p:spPr>
          <a:xfrm>
            <a:off x="6598752" y="1811411"/>
            <a:ext cx="2388946" cy="1015663"/>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8.26 </a:t>
            </a:r>
          </a:p>
          <a:p>
            <a:r>
              <a:rPr lang="en-US" altLang="zh-CN" sz="2000" dirty="0" smtClean="0">
                <a:solidFill>
                  <a:schemeClr val="tx1"/>
                </a:solidFill>
                <a:latin typeface="Times New Roman" panose="02020603050405020304" pitchFamily="18" charset="0"/>
                <a:cs typeface="Times New Roman" panose="02020603050405020304" pitchFamily="18" charset="0"/>
              </a:rPr>
              <a:t>Reconstruction error versus </a:t>
            </a:r>
            <a:r>
              <a:rPr lang="en-US" altLang="zh-CN" sz="2000" dirty="0" err="1" smtClean="0">
                <a:solidFill>
                  <a:schemeClr val="tx1"/>
                </a:solidFill>
                <a:latin typeface="Times New Roman" panose="02020603050405020304" pitchFamily="18" charset="0"/>
                <a:cs typeface="Times New Roman" panose="02020603050405020304" pitchFamily="18" charset="0"/>
              </a:rPr>
              <a:t>subimage</a:t>
            </a:r>
            <a:r>
              <a:rPr lang="en-US" altLang="zh-CN" sz="2000" dirty="0" smtClean="0">
                <a:solidFill>
                  <a:schemeClr val="tx1"/>
                </a:solidFill>
                <a:latin typeface="Times New Roman" panose="02020603050405020304" pitchFamily="18" charset="0"/>
                <a:cs typeface="Times New Roman" panose="02020603050405020304" pitchFamily="18" charset="0"/>
              </a:rPr>
              <a:t> size.</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2206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81" y="1900238"/>
            <a:ext cx="8923615" cy="221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p:sp>
        <p:nvSpPr>
          <p:cNvPr id="5" name="文本框 4"/>
          <p:cNvSpPr txBox="1"/>
          <p:nvPr/>
        </p:nvSpPr>
        <p:spPr>
          <a:xfrm>
            <a:off x="277381" y="4230520"/>
            <a:ext cx="7468946" cy="1323439"/>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8.27 </a:t>
            </a:r>
          </a:p>
          <a:p>
            <a:r>
              <a:rPr lang="en-US" altLang="zh-CN" sz="2000" dirty="0" smtClean="0">
                <a:solidFill>
                  <a:schemeClr val="tx1"/>
                </a:solidFill>
                <a:latin typeface="Times New Roman" panose="02020603050405020304" pitchFamily="18" charset="0"/>
                <a:cs typeface="Times New Roman" panose="02020603050405020304" pitchFamily="18" charset="0"/>
              </a:rPr>
              <a:t>Approximations of Fig. 8.27(a) using 25% of the DCT coefficients and (b) 2×2 </a:t>
            </a:r>
            <a:r>
              <a:rPr lang="en-US" altLang="zh-CN" sz="2000" dirty="0" err="1" smtClean="0">
                <a:solidFill>
                  <a:schemeClr val="tx1"/>
                </a:solidFill>
                <a:latin typeface="Times New Roman" panose="02020603050405020304" pitchFamily="18" charset="0"/>
                <a:cs typeface="Times New Roman" panose="02020603050405020304" pitchFamily="18" charset="0"/>
              </a:rPr>
              <a:t>subimages</a:t>
            </a:r>
            <a:r>
              <a:rPr lang="en-US" altLang="zh-CN" sz="2000" dirty="0" smtClean="0">
                <a:solidFill>
                  <a:schemeClr val="tx1"/>
                </a:solidFill>
                <a:latin typeface="Times New Roman" panose="02020603050405020304" pitchFamily="18" charset="0"/>
                <a:cs typeface="Times New Roman" panose="02020603050405020304" pitchFamily="18" charset="0"/>
              </a:rPr>
              <a:t>, (c) 4×4 </a:t>
            </a:r>
            <a:r>
              <a:rPr lang="en-US" altLang="zh-CN" sz="2000" dirty="0" err="1" smtClean="0">
                <a:solidFill>
                  <a:schemeClr val="tx1"/>
                </a:solidFill>
                <a:latin typeface="Times New Roman" panose="02020603050405020304" pitchFamily="18" charset="0"/>
                <a:cs typeface="Times New Roman" panose="02020603050405020304" pitchFamily="18" charset="0"/>
              </a:rPr>
              <a:t>subimages</a:t>
            </a:r>
            <a:r>
              <a:rPr lang="en-US" altLang="zh-CN" sz="2000" dirty="0" smtClean="0">
                <a:solidFill>
                  <a:schemeClr val="tx1"/>
                </a:solidFill>
                <a:latin typeface="Times New Roman" panose="02020603050405020304" pitchFamily="18" charset="0"/>
                <a:cs typeface="Times New Roman" panose="02020603050405020304" pitchFamily="18" charset="0"/>
              </a:rPr>
              <a:t>, and (d) 8×8 </a:t>
            </a:r>
            <a:r>
              <a:rPr lang="en-US" altLang="zh-CN" sz="2000" dirty="0" err="1" smtClean="0">
                <a:solidFill>
                  <a:schemeClr val="tx1"/>
                </a:solidFill>
                <a:latin typeface="Times New Roman" panose="02020603050405020304" pitchFamily="18" charset="0"/>
                <a:cs typeface="Times New Roman" panose="02020603050405020304" pitchFamily="18" charset="0"/>
              </a:rPr>
              <a:t>subimages</a:t>
            </a:r>
            <a:r>
              <a:rPr lang="en-US" altLang="zh-CN" sz="2000" dirty="0" smtClean="0">
                <a:solidFill>
                  <a:schemeClr val="tx1"/>
                </a:solidFill>
                <a:latin typeface="Times New Roman" panose="02020603050405020304" pitchFamily="18" charset="0"/>
                <a:cs typeface="Times New Roman" panose="02020603050405020304" pitchFamily="18" charset="0"/>
              </a:rPr>
              <a:t>. The original image in (a) is a zoomed section of Fig. 8.9(a).</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95470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370" name="Picture 2"/>
          <p:cNvPicPr>
            <a:picLocks noChangeAspect="1" noChangeArrowheads="1"/>
          </p:cNvPicPr>
          <p:nvPr/>
        </p:nvPicPr>
        <p:blipFill>
          <a:blip r:embed="rId2">
            <a:lum contrast="40000"/>
            <a:extLst>
              <a:ext uri="{28A0092B-C50C-407E-A947-70E740481C1C}">
                <a14:useLocalDpi xmlns:a14="http://schemas.microsoft.com/office/drawing/2010/main" val="0"/>
              </a:ext>
            </a:extLst>
          </a:blip>
          <a:srcRect/>
          <a:stretch>
            <a:fillRect/>
          </a:stretch>
        </p:blipFill>
        <p:spPr bwMode="auto">
          <a:xfrm>
            <a:off x="777080" y="1481466"/>
            <a:ext cx="5075155" cy="5084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p:sp>
        <p:nvSpPr>
          <p:cNvPr id="7" name="文本框 6"/>
          <p:cNvSpPr txBox="1"/>
          <p:nvPr/>
        </p:nvSpPr>
        <p:spPr>
          <a:xfrm>
            <a:off x="6106681" y="1481466"/>
            <a:ext cx="2542019" cy="3170099"/>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8.28 </a:t>
            </a:r>
          </a:p>
          <a:p>
            <a:r>
              <a:rPr lang="en-US" altLang="zh-CN" sz="2000" dirty="0" smtClean="0">
                <a:solidFill>
                  <a:schemeClr val="tx1"/>
                </a:solidFill>
                <a:latin typeface="Times New Roman" panose="02020603050405020304" pitchFamily="18" charset="0"/>
                <a:cs typeface="Times New Roman" panose="02020603050405020304" pitchFamily="18" charset="0"/>
              </a:rPr>
              <a:t>Approximations of Fig. 8.9(a) using 12.5% of the 8×8 DCT coefficients</a:t>
            </a:r>
            <a:r>
              <a:rPr lang="en-US" altLang="zh-CN" sz="20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(a)-(b)threshold coding results; (c</a:t>
            </a:r>
            <a:r>
              <a:rPr lang="en-US" altLang="zh-CN" sz="20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)-(d)zonal </a:t>
            </a:r>
            <a:r>
              <a:rPr lang="en-US" altLang="zh-CN" sz="200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coding results. The difference images are scaled by 4.</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3398520" y="1481466"/>
            <a:ext cx="1303020" cy="461665"/>
          </a:xfrm>
          <a:prstGeom prst="rect">
            <a:avLst/>
          </a:prstGeom>
          <a:noFill/>
        </p:spPr>
        <p:txBody>
          <a:bodyPr wrap="square" rtlCol="0">
            <a:spAutoFit/>
          </a:bodyPr>
          <a:lstStyle/>
          <a:p>
            <a:r>
              <a:rPr lang="en-US" altLang="zh-CN" dirty="0" err="1" smtClean="0">
                <a:solidFill>
                  <a:srgbClr val="FFFF00"/>
                </a:solidFill>
              </a:rPr>
              <a:t>rms</a:t>
            </a:r>
            <a:r>
              <a:rPr lang="en-US" altLang="zh-CN" dirty="0" smtClean="0">
                <a:solidFill>
                  <a:srgbClr val="FFFF00"/>
                </a:solidFill>
              </a:rPr>
              <a:t>=4.5</a:t>
            </a:r>
            <a:endParaRPr lang="zh-CN" altLang="en-US" dirty="0">
              <a:solidFill>
                <a:srgbClr val="FFFF00"/>
              </a:solidFill>
            </a:endParaRPr>
          </a:p>
        </p:txBody>
      </p:sp>
      <p:sp>
        <p:nvSpPr>
          <p:cNvPr id="6" name="文本框 5"/>
          <p:cNvSpPr txBox="1"/>
          <p:nvPr/>
        </p:nvSpPr>
        <p:spPr>
          <a:xfrm>
            <a:off x="3398520" y="3957966"/>
            <a:ext cx="1303020" cy="461665"/>
          </a:xfrm>
          <a:prstGeom prst="rect">
            <a:avLst/>
          </a:prstGeom>
          <a:noFill/>
        </p:spPr>
        <p:txBody>
          <a:bodyPr wrap="square" rtlCol="0">
            <a:spAutoFit/>
          </a:bodyPr>
          <a:lstStyle/>
          <a:p>
            <a:r>
              <a:rPr lang="en-US" altLang="zh-CN" dirty="0" err="1" smtClean="0">
                <a:solidFill>
                  <a:srgbClr val="FFFF00"/>
                </a:solidFill>
              </a:rPr>
              <a:t>rms</a:t>
            </a:r>
            <a:r>
              <a:rPr lang="en-US" altLang="zh-CN" dirty="0" smtClean="0">
                <a:solidFill>
                  <a:srgbClr val="FFFF00"/>
                </a:solidFill>
              </a:rPr>
              <a:t>=6.5</a:t>
            </a:r>
            <a:endParaRPr lang="zh-CN" altLang="en-US" dirty="0">
              <a:solidFill>
                <a:srgbClr val="FFFF00"/>
              </a:solidFill>
            </a:endParaRPr>
          </a:p>
        </p:txBody>
      </p:sp>
    </p:spTree>
    <p:extLst>
      <p:ext uri="{BB962C8B-B14F-4D97-AF65-F5344CB8AC3E}">
        <p14:creationId xmlns:p14="http://schemas.microsoft.com/office/powerpoint/2010/main" val="850379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736"/>
          <a:stretch/>
        </p:blipFill>
        <p:spPr bwMode="auto">
          <a:xfrm>
            <a:off x="2349500" y="1249756"/>
            <a:ext cx="4672334" cy="466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p:sp>
        <p:nvSpPr>
          <p:cNvPr id="6" name="矩形 5"/>
          <p:cNvSpPr/>
          <p:nvPr/>
        </p:nvSpPr>
        <p:spPr>
          <a:xfrm>
            <a:off x="557454" y="1934309"/>
            <a:ext cx="1715846" cy="830997"/>
          </a:xfrm>
          <a:prstGeom prst="rect">
            <a:avLst/>
          </a:prstGeom>
        </p:spPr>
        <p:txBody>
          <a:bodyPr wrap="square">
            <a:spAutoFit/>
          </a:bodyPr>
          <a:lstStyle/>
          <a:p>
            <a:pPr algn="ctr"/>
            <a:r>
              <a:rPr lang="en-US" altLang="zh-CN" b="1" dirty="0" smtClean="0">
                <a:solidFill>
                  <a:srgbClr val="0000FF"/>
                </a:solidFill>
              </a:rPr>
              <a:t>Zonal Mask</a:t>
            </a:r>
            <a:endParaRPr lang="en-US" altLang="zh-CN" b="1" dirty="0">
              <a:solidFill>
                <a:srgbClr val="0000FF"/>
              </a:solidFill>
            </a:endParaRPr>
          </a:p>
        </p:txBody>
      </p:sp>
      <p:sp>
        <p:nvSpPr>
          <p:cNvPr id="7" name="矩形 6"/>
          <p:cNvSpPr/>
          <p:nvPr/>
        </p:nvSpPr>
        <p:spPr>
          <a:xfrm>
            <a:off x="6902179" y="1934308"/>
            <a:ext cx="2003425" cy="830997"/>
          </a:xfrm>
          <a:prstGeom prst="rect">
            <a:avLst/>
          </a:prstGeom>
        </p:spPr>
        <p:txBody>
          <a:bodyPr wrap="square">
            <a:spAutoFit/>
          </a:bodyPr>
          <a:lstStyle/>
          <a:p>
            <a:pPr algn="ctr"/>
            <a:r>
              <a:rPr lang="en-US" altLang="zh-CN" b="1" dirty="0" smtClean="0">
                <a:solidFill>
                  <a:srgbClr val="0000FF"/>
                </a:solidFill>
              </a:rPr>
              <a:t>Zonal Bit Allocation</a:t>
            </a:r>
            <a:endParaRPr lang="en-US" altLang="zh-CN" b="1" dirty="0">
              <a:solidFill>
                <a:srgbClr val="0000FF"/>
              </a:solidFill>
            </a:endParaRPr>
          </a:p>
        </p:txBody>
      </p:sp>
      <p:sp>
        <p:nvSpPr>
          <p:cNvPr id="8" name="矩形 7"/>
          <p:cNvSpPr/>
          <p:nvPr/>
        </p:nvSpPr>
        <p:spPr>
          <a:xfrm>
            <a:off x="413664" y="4287626"/>
            <a:ext cx="2003425" cy="830997"/>
          </a:xfrm>
          <a:prstGeom prst="rect">
            <a:avLst/>
          </a:prstGeom>
        </p:spPr>
        <p:txBody>
          <a:bodyPr wrap="square">
            <a:spAutoFit/>
          </a:bodyPr>
          <a:lstStyle/>
          <a:p>
            <a:pPr algn="ctr"/>
            <a:r>
              <a:rPr lang="en-US" altLang="zh-CN" b="1" dirty="0" smtClean="0">
                <a:solidFill>
                  <a:srgbClr val="0000FF"/>
                </a:solidFill>
              </a:rPr>
              <a:t>Threshold Mask</a:t>
            </a:r>
            <a:endParaRPr lang="en-US" altLang="zh-CN" b="1" dirty="0">
              <a:solidFill>
                <a:srgbClr val="0000FF"/>
              </a:solidFill>
            </a:endParaRPr>
          </a:p>
        </p:txBody>
      </p:sp>
      <p:sp>
        <p:nvSpPr>
          <p:cNvPr id="9" name="矩形 8"/>
          <p:cNvSpPr/>
          <p:nvPr/>
        </p:nvSpPr>
        <p:spPr>
          <a:xfrm>
            <a:off x="7021834" y="3918294"/>
            <a:ext cx="2003425" cy="1569660"/>
          </a:xfrm>
          <a:prstGeom prst="rect">
            <a:avLst/>
          </a:prstGeom>
        </p:spPr>
        <p:txBody>
          <a:bodyPr wrap="square">
            <a:spAutoFit/>
          </a:bodyPr>
          <a:lstStyle/>
          <a:p>
            <a:pPr algn="ctr"/>
            <a:r>
              <a:rPr lang="en-US" altLang="zh-CN" b="1" dirty="0" err="1" smtClean="0">
                <a:solidFill>
                  <a:srgbClr val="0000FF"/>
                </a:solidFill>
              </a:rPr>
              <a:t>Thresholded</a:t>
            </a:r>
            <a:r>
              <a:rPr lang="en-US" altLang="zh-CN" b="1" dirty="0" smtClean="0">
                <a:solidFill>
                  <a:srgbClr val="0000FF"/>
                </a:solidFill>
              </a:rPr>
              <a:t> Coefficient Ordering Sequence</a:t>
            </a:r>
            <a:endParaRPr lang="en-US" altLang="zh-CN" b="1" dirty="0">
              <a:solidFill>
                <a:srgbClr val="0000FF"/>
              </a:solidFill>
            </a:endParaRPr>
          </a:p>
        </p:txBody>
      </p:sp>
      <p:sp>
        <p:nvSpPr>
          <p:cNvPr id="10" name="文本框 9"/>
          <p:cNvSpPr txBox="1"/>
          <p:nvPr/>
        </p:nvSpPr>
        <p:spPr>
          <a:xfrm>
            <a:off x="2349500" y="6045158"/>
            <a:ext cx="1983219"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8.29 </a:t>
            </a:r>
          </a:p>
        </p:txBody>
      </p:sp>
    </p:spTree>
    <p:extLst>
      <p:ext uri="{BB962C8B-B14F-4D97-AF65-F5344CB8AC3E}">
        <p14:creationId xmlns:p14="http://schemas.microsoft.com/office/powerpoint/2010/main" val="29434471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651"/>
          <a:stretch/>
        </p:blipFill>
        <p:spPr bwMode="auto">
          <a:xfrm>
            <a:off x="1255727" y="2323127"/>
            <a:ext cx="6552797" cy="289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p:sp>
        <p:nvSpPr>
          <p:cNvPr id="7" name="矩形 6"/>
          <p:cNvSpPr/>
          <p:nvPr/>
        </p:nvSpPr>
        <p:spPr>
          <a:xfrm>
            <a:off x="1499277" y="1122798"/>
            <a:ext cx="2134290" cy="1200329"/>
          </a:xfrm>
          <a:prstGeom prst="rect">
            <a:avLst/>
          </a:prstGeom>
        </p:spPr>
        <p:txBody>
          <a:bodyPr wrap="square">
            <a:spAutoFit/>
          </a:bodyPr>
          <a:lstStyle/>
          <a:p>
            <a:pPr algn="ctr"/>
            <a:r>
              <a:rPr lang="en-US" altLang="zh-CN" b="1" dirty="0" smtClean="0">
                <a:solidFill>
                  <a:srgbClr val="0000FF"/>
                </a:solidFill>
              </a:rPr>
              <a:t>Threshold Coding Quantization</a:t>
            </a:r>
            <a:endParaRPr lang="en-US" altLang="zh-CN" b="1" dirty="0">
              <a:solidFill>
                <a:srgbClr val="0000FF"/>
              </a:solidFill>
            </a:endParaRPr>
          </a:p>
        </p:txBody>
      </p:sp>
      <p:sp>
        <p:nvSpPr>
          <p:cNvPr id="8" name="矩形 7"/>
          <p:cNvSpPr/>
          <p:nvPr/>
        </p:nvSpPr>
        <p:spPr>
          <a:xfrm>
            <a:off x="5340453" y="1122798"/>
            <a:ext cx="2134290" cy="1200329"/>
          </a:xfrm>
          <a:prstGeom prst="rect">
            <a:avLst/>
          </a:prstGeom>
        </p:spPr>
        <p:txBody>
          <a:bodyPr wrap="square">
            <a:spAutoFit/>
          </a:bodyPr>
          <a:lstStyle/>
          <a:p>
            <a:pPr algn="ctr"/>
            <a:r>
              <a:rPr lang="en-US" altLang="zh-CN" b="1" dirty="0" smtClean="0">
                <a:solidFill>
                  <a:srgbClr val="0000FF"/>
                </a:solidFill>
              </a:rPr>
              <a:t>Typical Normalization Matrix</a:t>
            </a:r>
            <a:endParaRPr lang="en-US" altLang="zh-CN" b="1" dirty="0">
              <a:solidFill>
                <a:srgbClr val="0000FF"/>
              </a:solidFill>
            </a:endParaRPr>
          </a:p>
        </p:txBody>
      </p:sp>
      <mc:AlternateContent xmlns:mc="http://schemas.openxmlformats.org/markup-compatibility/2006" xmlns:a14="http://schemas.microsoft.com/office/drawing/2010/main">
        <mc:Choice Requires="a14">
          <p:sp>
            <p:nvSpPr>
              <p:cNvPr id="9" name="文本框 8"/>
              <p:cNvSpPr txBox="1"/>
              <p:nvPr/>
            </p:nvSpPr>
            <p:spPr>
              <a:xfrm>
                <a:off x="984102" y="5220387"/>
                <a:ext cx="3725921" cy="145732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panose="02040503050406030204" pitchFamily="18" charset="0"/>
                            </a:rPr>
                            <m:t>𝑻</m:t>
                          </m:r>
                        </m:e>
                      </m:acc>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𝒖</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𝒗</m:t>
                          </m:r>
                        </m:e>
                      </m:d>
                      <m:r>
                        <a:rPr lang="en-US" altLang="zh-CN" b="1" i="1" smtClean="0">
                          <a:solidFill>
                            <a:srgbClr val="FF0000"/>
                          </a:solidFill>
                          <a:latin typeface="Cambria Math" panose="02040503050406030204" pitchFamily="18" charset="0"/>
                        </a:rPr>
                        <m:t>=</m:t>
                      </m:r>
                      <m:r>
                        <a:rPr lang="en-US" altLang="zh-CN" b="1" i="0" smtClean="0">
                          <a:solidFill>
                            <a:srgbClr val="FF0000"/>
                          </a:solidFill>
                          <a:latin typeface="Cambria Math" panose="02040503050406030204" pitchFamily="18" charset="0"/>
                        </a:rPr>
                        <m:t>𝐫𝐨𝐮𝐧𝐝</m:t>
                      </m:r>
                      <m:d>
                        <m:dPr>
                          <m:begChr m:val="["/>
                          <m:endChr m:val="]"/>
                          <m:ctrlPr>
                            <a:rPr lang="en-US" altLang="zh-CN" b="1" i="1" smtClean="0">
                              <a:solidFill>
                                <a:srgbClr val="FF0000"/>
                              </a:solidFill>
                              <a:latin typeface="Cambria Math" panose="02040503050406030204" pitchFamily="18" charset="0"/>
                            </a:rPr>
                          </m:ctrlPr>
                        </m:dPr>
                        <m:e>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𝑻</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𝒖</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𝒗</m:t>
                              </m:r>
                              <m:r>
                                <a:rPr lang="en-US" altLang="zh-CN" b="1" i="1" smtClean="0">
                                  <a:solidFill>
                                    <a:srgbClr val="FF0000"/>
                                  </a:solidFill>
                                  <a:latin typeface="Cambria Math" panose="02040503050406030204" pitchFamily="18" charset="0"/>
                                </a:rPr>
                                <m:t>)</m:t>
                              </m:r>
                            </m:num>
                            <m:den>
                              <m:r>
                                <a:rPr lang="en-US" altLang="zh-CN" b="1" i="1" smtClean="0">
                                  <a:solidFill>
                                    <a:srgbClr val="FF0000"/>
                                  </a:solidFill>
                                  <a:latin typeface="Cambria Math" panose="02040503050406030204" pitchFamily="18" charset="0"/>
                                </a:rPr>
                                <m:t>𝒁</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𝒖</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𝒗</m:t>
                              </m:r>
                              <m:r>
                                <a:rPr lang="en-US" altLang="zh-CN" b="1" i="1" smtClean="0">
                                  <a:solidFill>
                                    <a:srgbClr val="FF0000"/>
                                  </a:solidFill>
                                  <a:latin typeface="Cambria Math" panose="02040503050406030204" pitchFamily="18" charset="0"/>
                                </a:rPr>
                                <m:t>)</m:t>
                              </m:r>
                            </m:den>
                          </m:f>
                        </m:e>
                      </m:d>
                      <m:r>
                        <a:rPr lang="en-US" altLang="zh-CN" b="1" i="1" smtClean="0">
                          <a:solidFill>
                            <a:srgbClr val="FF0000"/>
                          </a:solidFill>
                          <a:latin typeface="Cambria Math" panose="02040503050406030204" pitchFamily="18" charset="0"/>
                        </a:rPr>
                        <m:t> </m:t>
                      </m:r>
                    </m:oMath>
                  </m:oMathPara>
                </a14:m>
                <a:endParaRPr lang="en-US" altLang="zh-CN" b="1" i="1" dirty="0" smtClean="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1" i="1" smtClean="0">
                          <a:solidFill>
                            <a:srgbClr val="FF0000"/>
                          </a:solidFill>
                          <a:latin typeface="Cambria Math" panose="02040503050406030204" pitchFamily="18" charset="0"/>
                        </a:rPr>
                        <m:t>𝒌𝒄</m:t>
                      </m:r>
                      <m:r>
                        <a:rPr lang="en-US" altLang="zh-CN" b="1" i="1" smtClean="0">
                          <a:solidFill>
                            <a:srgbClr val="FF0000"/>
                          </a:solidFill>
                          <a:latin typeface="Cambria Math" panose="02040503050406030204" pitchFamily="18" charset="0"/>
                        </a:rPr>
                        <m:t>−</m:t>
                      </m:r>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𝒄</m:t>
                          </m:r>
                        </m:num>
                        <m:den>
                          <m:r>
                            <a:rPr lang="en-US" altLang="zh-CN" b="1" i="1" smtClean="0">
                              <a:solidFill>
                                <a:srgbClr val="FF0000"/>
                              </a:solidFill>
                              <a:latin typeface="Cambria Math" panose="02040503050406030204" pitchFamily="18" charset="0"/>
                            </a:rPr>
                            <m:t>𝟐</m:t>
                          </m:r>
                        </m:den>
                      </m:f>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𝑻</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𝒖</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𝒗</m:t>
                          </m:r>
                        </m:e>
                      </m:d>
                      <m:r>
                        <a:rPr lang="en-US" altLang="zh-CN" b="1" i="1" smtClean="0">
                          <a:solidFill>
                            <a:srgbClr val="FF0000"/>
                          </a:solidFill>
                          <a:latin typeface="Cambria Math" panose="02040503050406030204" pitchFamily="18" charset="0"/>
                        </a:rPr>
                        <m:t>&lt;</m:t>
                      </m:r>
                      <m:r>
                        <a:rPr lang="en-US" altLang="zh-CN" b="1" i="1" smtClean="0">
                          <a:solidFill>
                            <a:srgbClr val="FF0000"/>
                          </a:solidFill>
                          <a:latin typeface="Cambria Math" panose="02040503050406030204" pitchFamily="18" charset="0"/>
                        </a:rPr>
                        <m:t>𝒌𝒄</m:t>
                      </m:r>
                      <m:r>
                        <a:rPr lang="en-US" altLang="zh-CN" b="1" i="1" smtClean="0">
                          <a:solidFill>
                            <a:srgbClr val="FF0000"/>
                          </a:solidFill>
                          <a:latin typeface="Cambria Math" panose="02040503050406030204" pitchFamily="18" charset="0"/>
                        </a:rPr>
                        <m:t>+</m:t>
                      </m:r>
                      <m:f>
                        <m:fPr>
                          <m:ctrlPr>
                            <a:rPr lang="en-US" altLang="zh-CN" b="1" i="1">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𝒄</m:t>
                          </m:r>
                        </m:num>
                        <m:den>
                          <m:r>
                            <a:rPr lang="en-US" altLang="zh-CN" b="1" i="1" smtClean="0">
                              <a:solidFill>
                                <a:srgbClr val="FF0000"/>
                              </a:solidFill>
                              <a:latin typeface="Cambria Math" panose="02040503050406030204" pitchFamily="18" charset="0"/>
                            </a:rPr>
                            <m:t>𝟐</m:t>
                          </m:r>
                        </m:den>
                      </m:f>
                    </m:oMath>
                  </m:oMathPara>
                </a14:m>
                <a:endParaRPr lang="zh-CN" altLang="en-US" b="1" dirty="0">
                  <a:solidFill>
                    <a:srgbClr val="FF0000"/>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984102" y="5220387"/>
                <a:ext cx="3725921" cy="1457322"/>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46628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234" name="Picture 2"/>
          <p:cNvPicPr>
            <a:picLocks noChangeAspect="1" noChangeArrowheads="1"/>
          </p:cNvPicPr>
          <p:nvPr/>
        </p:nvPicPr>
        <p:blipFill>
          <a:blip r:embed="rId2">
            <a:lum contrast="40000"/>
            <a:extLst>
              <a:ext uri="{28A0092B-C50C-407E-A947-70E740481C1C}">
                <a14:useLocalDpi xmlns:a14="http://schemas.microsoft.com/office/drawing/2010/main" val="0"/>
              </a:ext>
            </a:extLst>
          </a:blip>
          <a:srcRect/>
          <a:stretch>
            <a:fillRect/>
          </a:stretch>
        </p:blipFill>
        <p:spPr bwMode="auto">
          <a:xfrm>
            <a:off x="1154649" y="1456312"/>
            <a:ext cx="6750824" cy="4490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p:sp>
        <p:nvSpPr>
          <p:cNvPr id="5" name="文本框 4"/>
          <p:cNvSpPr txBox="1"/>
          <p:nvPr/>
        </p:nvSpPr>
        <p:spPr>
          <a:xfrm>
            <a:off x="1182542" y="5946914"/>
            <a:ext cx="6011862"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8.31 </a:t>
            </a:r>
            <a:r>
              <a:rPr lang="en-US" altLang="zh-CN" sz="2000" dirty="0" smtClean="0">
                <a:solidFill>
                  <a:schemeClr val="tx1"/>
                </a:solidFill>
                <a:latin typeface="Times New Roman" panose="02020603050405020304" pitchFamily="18" charset="0"/>
                <a:cs typeface="Times New Roman" panose="02020603050405020304" pitchFamily="18" charset="0"/>
              </a:rPr>
              <a:t>Approximations of Fig. 8.9(a) using DCT and normalization array of Fig. 8.30(b).</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6" name="矩形 5"/>
          <p:cNvSpPr/>
          <p:nvPr/>
        </p:nvSpPr>
        <p:spPr>
          <a:xfrm>
            <a:off x="1014654" y="1456312"/>
            <a:ext cx="826846" cy="523220"/>
          </a:xfrm>
          <a:prstGeom prst="rect">
            <a:avLst/>
          </a:prstGeom>
        </p:spPr>
        <p:txBody>
          <a:bodyPr wrap="square">
            <a:spAutoFit/>
          </a:bodyPr>
          <a:lstStyle/>
          <a:p>
            <a:pPr algn="ctr"/>
            <a:r>
              <a:rPr lang="en-US" altLang="zh-CN" sz="2800" b="1" dirty="0" smtClean="0">
                <a:solidFill>
                  <a:srgbClr val="FFFF00"/>
                </a:solidFill>
              </a:rPr>
              <a:t>Z</a:t>
            </a:r>
            <a:endParaRPr lang="en-US" altLang="zh-CN" b="1" dirty="0">
              <a:solidFill>
                <a:srgbClr val="FFFF00"/>
              </a:solidFill>
            </a:endParaRPr>
          </a:p>
        </p:txBody>
      </p:sp>
      <p:sp>
        <p:nvSpPr>
          <p:cNvPr id="7" name="矩形 6"/>
          <p:cNvSpPr/>
          <p:nvPr/>
        </p:nvSpPr>
        <p:spPr>
          <a:xfrm>
            <a:off x="3361627" y="1456312"/>
            <a:ext cx="826846" cy="523220"/>
          </a:xfrm>
          <a:prstGeom prst="rect">
            <a:avLst/>
          </a:prstGeom>
        </p:spPr>
        <p:txBody>
          <a:bodyPr wrap="square">
            <a:spAutoFit/>
          </a:bodyPr>
          <a:lstStyle/>
          <a:p>
            <a:pPr algn="ctr"/>
            <a:r>
              <a:rPr lang="en-US" altLang="zh-CN" sz="2800" b="1" dirty="0" smtClean="0">
                <a:solidFill>
                  <a:srgbClr val="FFFF00"/>
                </a:solidFill>
              </a:rPr>
              <a:t>2Z</a:t>
            </a:r>
            <a:endParaRPr lang="en-US" altLang="zh-CN" b="1" dirty="0">
              <a:solidFill>
                <a:srgbClr val="FFFF00"/>
              </a:solidFill>
            </a:endParaRPr>
          </a:p>
        </p:txBody>
      </p:sp>
      <p:sp>
        <p:nvSpPr>
          <p:cNvPr id="8" name="矩形 7"/>
          <p:cNvSpPr/>
          <p:nvPr/>
        </p:nvSpPr>
        <p:spPr>
          <a:xfrm>
            <a:off x="5634796" y="1456312"/>
            <a:ext cx="826846" cy="523220"/>
          </a:xfrm>
          <a:prstGeom prst="rect">
            <a:avLst/>
          </a:prstGeom>
        </p:spPr>
        <p:txBody>
          <a:bodyPr wrap="square">
            <a:spAutoFit/>
          </a:bodyPr>
          <a:lstStyle/>
          <a:p>
            <a:pPr algn="ctr"/>
            <a:r>
              <a:rPr lang="en-US" altLang="zh-CN" sz="2800" b="1" dirty="0" smtClean="0">
                <a:solidFill>
                  <a:srgbClr val="FFFF00"/>
                </a:solidFill>
              </a:rPr>
              <a:t>4Z</a:t>
            </a:r>
            <a:endParaRPr lang="en-US" altLang="zh-CN" b="1" dirty="0">
              <a:solidFill>
                <a:srgbClr val="FFFF00"/>
              </a:solidFill>
            </a:endParaRPr>
          </a:p>
        </p:txBody>
      </p:sp>
      <p:sp>
        <p:nvSpPr>
          <p:cNvPr id="9" name="矩形 8"/>
          <p:cNvSpPr/>
          <p:nvPr/>
        </p:nvSpPr>
        <p:spPr>
          <a:xfrm>
            <a:off x="1119207" y="3707526"/>
            <a:ext cx="826846" cy="523220"/>
          </a:xfrm>
          <a:prstGeom prst="rect">
            <a:avLst/>
          </a:prstGeom>
        </p:spPr>
        <p:txBody>
          <a:bodyPr wrap="square">
            <a:spAutoFit/>
          </a:bodyPr>
          <a:lstStyle/>
          <a:p>
            <a:pPr algn="ctr"/>
            <a:r>
              <a:rPr lang="en-US" altLang="zh-CN" sz="2800" b="1" dirty="0" smtClean="0">
                <a:solidFill>
                  <a:srgbClr val="FFFF00"/>
                </a:solidFill>
              </a:rPr>
              <a:t>8Z</a:t>
            </a:r>
            <a:endParaRPr lang="en-US" altLang="zh-CN" b="1" dirty="0">
              <a:solidFill>
                <a:srgbClr val="FFFF00"/>
              </a:solidFill>
            </a:endParaRPr>
          </a:p>
        </p:txBody>
      </p:sp>
      <p:sp>
        <p:nvSpPr>
          <p:cNvPr id="10" name="矩形 9"/>
          <p:cNvSpPr/>
          <p:nvPr/>
        </p:nvSpPr>
        <p:spPr>
          <a:xfrm>
            <a:off x="3361627" y="3707526"/>
            <a:ext cx="826846" cy="523220"/>
          </a:xfrm>
          <a:prstGeom prst="rect">
            <a:avLst/>
          </a:prstGeom>
        </p:spPr>
        <p:txBody>
          <a:bodyPr wrap="square">
            <a:spAutoFit/>
          </a:bodyPr>
          <a:lstStyle/>
          <a:p>
            <a:pPr algn="ctr"/>
            <a:r>
              <a:rPr lang="en-US" altLang="zh-CN" sz="2800" b="1" dirty="0" smtClean="0">
                <a:solidFill>
                  <a:srgbClr val="FFFF00"/>
                </a:solidFill>
              </a:rPr>
              <a:t>16Z</a:t>
            </a:r>
            <a:endParaRPr lang="en-US" altLang="zh-CN" b="1" dirty="0">
              <a:solidFill>
                <a:srgbClr val="FFFF00"/>
              </a:solidFill>
            </a:endParaRPr>
          </a:p>
        </p:txBody>
      </p:sp>
      <p:sp>
        <p:nvSpPr>
          <p:cNvPr id="11" name="矩形 10"/>
          <p:cNvSpPr/>
          <p:nvPr/>
        </p:nvSpPr>
        <p:spPr>
          <a:xfrm>
            <a:off x="5634796" y="3695700"/>
            <a:ext cx="826846" cy="523220"/>
          </a:xfrm>
          <a:prstGeom prst="rect">
            <a:avLst/>
          </a:prstGeom>
        </p:spPr>
        <p:txBody>
          <a:bodyPr wrap="square">
            <a:spAutoFit/>
          </a:bodyPr>
          <a:lstStyle/>
          <a:p>
            <a:pPr algn="ctr"/>
            <a:r>
              <a:rPr lang="en-US" altLang="zh-CN" sz="2800" b="1" dirty="0" smtClean="0">
                <a:solidFill>
                  <a:srgbClr val="FFFF00"/>
                </a:solidFill>
              </a:rPr>
              <a:t>32Z</a:t>
            </a:r>
            <a:endParaRPr lang="en-US" altLang="zh-CN" b="1" dirty="0">
              <a:solidFill>
                <a:srgbClr val="FFFF00"/>
              </a:solidFill>
            </a:endParaRPr>
          </a:p>
        </p:txBody>
      </p:sp>
    </p:spTree>
    <p:extLst>
      <p:ext uri="{BB962C8B-B14F-4D97-AF65-F5344CB8AC3E}">
        <p14:creationId xmlns:p14="http://schemas.microsoft.com/office/powerpoint/2010/main" val="2303200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630" y="1301279"/>
            <a:ext cx="5912644" cy="393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532630" y="599578"/>
            <a:ext cx="5999848" cy="523220"/>
          </a:xfrm>
          <a:prstGeom prst="rect">
            <a:avLst/>
          </a:prstGeom>
          <a:noFill/>
        </p:spPr>
        <p:txBody>
          <a:bodyPr wrap="none" rtlCol="0">
            <a:spAutoFit/>
          </a:bodyPr>
          <a:lstStyle/>
          <a:p>
            <a:r>
              <a:rPr lang="en-US" altLang="zh-CN" sz="2800" dirty="0" smtClean="0">
                <a:latin typeface="Arial Black" panose="020B0A04020102020204" pitchFamily="34" charset="0"/>
              </a:rPr>
              <a:t>8.2.8 Block Transform Coding</a:t>
            </a:r>
            <a:endParaRPr lang="zh-CN" altLang="en-US" dirty="0">
              <a:latin typeface="Arial Black" panose="020B0A04020102020204" pitchFamily="34" charset="0"/>
            </a:endParaRPr>
          </a:p>
        </p:txBody>
      </p:sp>
      <p:sp>
        <p:nvSpPr>
          <p:cNvPr id="5" name="文本框 4"/>
          <p:cNvSpPr txBox="1"/>
          <p:nvPr/>
        </p:nvSpPr>
        <p:spPr>
          <a:xfrm>
            <a:off x="750021" y="5412055"/>
            <a:ext cx="7643958" cy="1323439"/>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8.32 </a:t>
            </a:r>
            <a:r>
              <a:rPr lang="en-US" altLang="zh-CN" sz="2000" dirty="0" smtClean="0">
                <a:solidFill>
                  <a:schemeClr val="tx1"/>
                </a:solidFill>
                <a:latin typeface="Times New Roman" panose="02020603050405020304" pitchFamily="18" charset="0"/>
                <a:cs typeface="Times New Roman" panose="02020603050405020304" pitchFamily="18" charset="0"/>
              </a:rPr>
              <a:t>Two JPEG approximations of Fig. 8.9(a). Each row contains a result after compression and reconstruction, the scaled difference between the result and the original image, and a zoomed portion of the reconstructed image.</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2" name="文本框 1"/>
          <p:cNvSpPr txBox="1"/>
          <p:nvPr/>
        </p:nvSpPr>
        <p:spPr>
          <a:xfrm>
            <a:off x="487680" y="2020931"/>
            <a:ext cx="868680" cy="523220"/>
          </a:xfrm>
          <a:prstGeom prst="rect">
            <a:avLst/>
          </a:prstGeom>
          <a:noFill/>
        </p:spPr>
        <p:txBody>
          <a:bodyPr wrap="square" rtlCol="0">
            <a:spAutoFit/>
          </a:bodyPr>
          <a:lstStyle/>
          <a:p>
            <a:r>
              <a:rPr lang="en-US" altLang="zh-CN" sz="2800" dirty="0" smtClean="0">
                <a:solidFill>
                  <a:srgbClr val="FF0000"/>
                </a:solidFill>
              </a:rPr>
              <a:t>25:1</a:t>
            </a:r>
            <a:endParaRPr lang="zh-CN" altLang="en-US" sz="2800" dirty="0">
              <a:solidFill>
                <a:srgbClr val="FF0000"/>
              </a:solidFill>
            </a:endParaRPr>
          </a:p>
        </p:txBody>
      </p:sp>
      <p:sp>
        <p:nvSpPr>
          <p:cNvPr id="6" name="文本框 5"/>
          <p:cNvSpPr txBox="1"/>
          <p:nvPr/>
        </p:nvSpPr>
        <p:spPr>
          <a:xfrm>
            <a:off x="487680" y="4093571"/>
            <a:ext cx="868680" cy="523220"/>
          </a:xfrm>
          <a:prstGeom prst="rect">
            <a:avLst/>
          </a:prstGeom>
          <a:noFill/>
        </p:spPr>
        <p:txBody>
          <a:bodyPr wrap="square" rtlCol="0">
            <a:spAutoFit/>
          </a:bodyPr>
          <a:lstStyle/>
          <a:p>
            <a:r>
              <a:rPr lang="en-US" altLang="zh-CN" sz="2800" dirty="0" smtClean="0">
                <a:solidFill>
                  <a:srgbClr val="FF0000"/>
                </a:solidFill>
              </a:rPr>
              <a:t>52:1</a:t>
            </a:r>
            <a:endParaRPr lang="zh-CN" altLang="en-US" sz="2800" dirty="0">
              <a:solidFill>
                <a:srgbClr val="FF0000"/>
              </a:solidFill>
            </a:endParaRPr>
          </a:p>
        </p:txBody>
      </p:sp>
      <p:sp>
        <p:nvSpPr>
          <p:cNvPr id="3" name="文本框 2"/>
          <p:cNvSpPr txBox="1"/>
          <p:nvPr/>
        </p:nvSpPr>
        <p:spPr>
          <a:xfrm>
            <a:off x="3489960" y="1301279"/>
            <a:ext cx="1280160" cy="461665"/>
          </a:xfrm>
          <a:prstGeom prst="rect">
            <a:avLst/>
          </a:prstGeom>
          <a:noFill/>
        </p:spPr>
        <p:txBody>
          <a:bodyPr wrap="square" rtlCol="0">
            <a:spAutoFit/>
          </a:bodyPr>
          <a:lstStyle/>
          <a:p>
            <a:r>
              <a:rPr lang="en-US" altLang="zh-CN" b="1" dirty="0">
                <a:solidFill>
                  <a:srgbClr val="FFFF00"/>
                </a:solidFill>
              </a:rPr>
              <a:t>r</a:t>
            </a:r>
            <a:r>
              <a:rPr lang="en-US" altLang="zh-CN" b="1" dirty="0" smtClean="0">
                <a:solidFill>
                  <a:srgbClr val="FFFF00"/>
                </a:solidFill>
              </a:rPr>
              <a:t>ms:5.4</a:t>
            </a:r>
            <a:endParaRPr lang="zh-CN" altLang="en-US" b="1" dirty="0">
              <a:solidFill>
                <a:srgbClr val="FFFF00"/>
              </a:solidFill>
            </a:endParaRPr>
          </a:p>
        </p:txBody>
      </p:sp>
      <p:sp>
        <p:nvSpPr>
          <p:cNvPr id="8" name="文本框 7"/>
          <p:cNvSpPr txBox="1"/>
          <p:nvPr/>
        </p:nvSpPr>
        <p:spPr>
          <a:xfrm>
            <a:off x="3489960" y="3183419"/>
            <a:ext cx="1348740" cy="461665"/>
          </a:xfrm>
          <a:prstGeom prst="rect">
            <a:avLst/>
          </a:prstGeom>
          <a:noFill/>
        </p:spPr>
        <p:txBody>
          <a:bodyPr wrap="square" rtlCol="0">
            <a:spAutoFit/>
          </a:bodyPr>
          <a:lstStyle/>
          <a:p>
            <a:r>
              <a:rPr lang="en-US" altLang="zh-CN" b="1" dirty="0" smtClean="0">
                <a:solidFill>
                  <a:srgbClr val="FFFF00"/>
                </a:solidFill>
              </a:rPr>
              <a:t>rms:10.7</a:t>
            </a:r>
            <a:endParaRPr lang="zh-CN" altLang="en-US" b="1" dirty="0">
              <a:solidFill>
                <a:srgbClr val="FFFF00"/>
              </a:solidFill>
            </a:endParaRPr>
          </a:p>
        </p:txBody>
      </p:sp>
    </p:spTree>
    <p:extLst>
      <p:ext uri="{BB962C8B-B14F-4D97-AF65-F5344CB8AC3E}">
        <p14:creationId xmlns:p14="http://schemas.microsoft.com/office/powerpoint/2010/main" val="18894776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9243"/>
          <a:stretch/>
        </p:blipFill>
        <p:spPr bwMode="auto">
          <a:xfrm>
            <a:off x="565606" y="2091884"/>
            <a:ext cx="7955097" cy="3637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565606" y="5139176"/>
            <a:ext cx="2234349"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8.33</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6" name="矩形 5"/>
          <p:cNvSpPr/>
          <p:nvPr/>
        </p:nvSpPr>
        <p:spPr>
          <a:xfrm>
            <a:off x="3589419" y="1646018"/>
            <a:ext cx="1945286" cy="461665"/>
          </a:xfrm>
          <a:prstGeom prst="rect">
            <a:avLst/>
          </a:prstGeom>
        </p:spPr>
        <p:txBody>
          <a:bodyPr wrap="square">
            <a:spAutoFit/>
          </a:bodyPr>
          <a:lstStyle/>
          <a:p>
            <a:pPr algn="ctr"/>
            <a:r>
              <a:rPr lang="en-US" altLang="zh-CN" b="1" dirty="0" smtClean="0">
                <a:solidFill>
                  <a:srgbClr val="FF0000"/>
                </a:solidFill>
              </a:rPr>
              <a:t>Encoder</a:t>
            </a:r>
          </a:p>
        </p:txBody>
      </p:sp>
      <p:sp>
        <p:nvSpPr>
          <p:cNvPr id="7" name="矩形 6"/>
          <p:cNvSpPr/>
          <p:nvPr/>
        </p:nvSpPr>
        <p:spPr>
          <a:xfrm>
            <a:off x="3463753" y="3842591"/>
            <a:ext cx="2158805" cy="461665"/>
          </a:xfrm>
          <a:prstGeom prst="rect">
            <a:avLst/>
          </a:prstGeom>
        </p:spPr>
        <p:txBody>
          <a:bodyPr wrap="square">
            <a:spAutoFit/>
          </a:bodyPr>
          <a:lstStyle/>
          <a:p>
            <a:pPr algn="ctr"/>
            <a:r>
              <a:rPr lang="en-US" altLang="zh-CN" b="1" dirty="0" smtClean="0">
                <a:solidFill>
                  <a:srgbClr val="FF0000"/>
                </a:solidFill>
              </a:rPr>
              <a:t>Decoder</a:t>
            </a:r>
            <a:endParaRPr lang="en-US" altLang="zh-CN" b="1" dirty="0">
              <a:solidFill>
                <a:srgbClr val="FF0000"/>
              </a:solidFill>
            </a:endParaRPr>
          </a:p>
        </p:txBody>
      </p:sp>
      <p:sp>
        <p:nvSpPr>
          <p:cNvPr id="8" name="矩形 7"/>
          <p:cNvSpPr/>
          <p:nvPr/>
        </p:nvSpPr>
        <p:spPr>
          <a:xfrm>
            <a:off x="1090102" y="1122798"/>
            <a:ext cx="5686425" cy="523220"/>
          </a:xfrm>
          <a:prstGeom prst="rect">
            <a:avLst/>
          </a:prstGeom>
        </p:spPr>
        <p:txBody>
          <a:bodyPr wrap="square">
            <a:spAutoFit/>
          </a:bodyPr>
          <a:lstStyle/>
          <a:p>
            <a:pPr algn="ctr"/>
            <a:r>
              <a:rPr lang="en-US" altLang="zh-CN" sz="2800" b="1" dirty="0" smtClean="0">
                <a:solidFill>
                  <a:srgbClr val="0000FF"/>
                </a:solidFill>
              </a:rPr>
              <a:t>Lossless Predictive Coding Model</a:t>
            </a:r>
            <a:endParaRPr lang="en-US" altLang="zh-CN" sz="2800" b="1" dirty="0">
              <a:solidFill>
                <a:srgbClr val="0000FF"/>
              </a:solidFill>
            </a:endParaRPr>
          </a:p>
        </p:txBody>
      </p:sp>
      <p:sp>
        <p:nvSpPr>
          <p:cNvPr id="9" name="文本框 8"/>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10" name="文本框 9"/>
              <p:cNvSpPr txBox="1"/>
              <p:nvPr/>
            </p:nvSpPr>
            <p:spPr>
              <a:xfrm>
                <a:off x="584513" y="5729067"/>
                <a:ext cx="7955097" cy="100655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b="1" i="1" smtClean="0">
                          <a:solidFill>
                            <a:srgbClr val="FF0000"/>
                          </a:solidFill>
                          <a:latin typeface="Cambria Math" panose="02040503050406030204" pitchFamily="18" charset="0"/>
                        </a:rPr>
                        <m:t>𝒆</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𝒇</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m:t>
                      </m:r>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panose="02040503050406030204" pitchFamily="18" charset="0"/>
                            </a:rPr>
                            <m:t>𝒇</m:t>
                          </m:r>
                        </m:e>
                      </m:acc>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             </m:t>
                      </m:r>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panose="02040503050406030204" pitchFamily="18" charset="0"/>
                            </a:rPr>
                            <m:t>𝒇</m:t>
                          </m:r>
                        </m:e>
                      </m:acc>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m:t>
                      </m:r>
                      <m:r>
                        <a:rPr lang="en-US" altLang="zh-CN" b="1" i="0" smtClean="0">
                          <a:solidFill>
                            <a:srgbClr val="FF0000"/>
                          </a:solidFill>
                          <a:latin typeface="Cambria Math" panose="02040503050406030204" pitchFamily="18" charset="0"/>
                        </a:rPr>
                        <m:t>𝐫𝐨𝐮𝐧𝐝</m:t>
                      </m:r>
                      <m:d>
                        <m:dPr>
                          <m:begChr m:val="["/>
                          <m:endChr m:val="]"/>
                          <m:ctrlPr>
                            <a:rPr lang="en-US" altLang="zh-CN" b="1" i="1" smtClean="0">
                              <a:solidFill>
                                <a:srgbClr val="FF0000"/>
                              </a:solidFill>
                              <a:latin typeface="Cambria Math" panose="02040503050406030204" pitchFamily="18" charset="0"/>
                            </a:rPr>
                          </m:ctrlPr>
                        </m:dPr>
                        <m:e>
                          <m:nary>
                            <m:naryPr>
                              <m:chr m:val="∑"/>
                              <m:ctrlPr>
                                <a:rPr lang="en-US" altLang="zh-CN" b="1" i="1" smtClean="0">
                                  <a:solidFill>
                                    <a:srgbClr val="FF0000"/>
                                  </a:solidFill>
                                  <a:latin typeface="Cambria Math" panose="02040503050406030204" pitchFamily="18" charset="0"/>
                                </a:rPr>
                              </m:ctrlPr>
                            </m:naryPr>
                            <m:sub>
                              <m:r>
                                <a:rPr lang="en-US" altLang="zh-CN" b="1" i="1" smtClean="0">
                                  <a:solidFill>
                                    <a:srgbClr val="FF0000"/>
                                  </a:solidFill>
                                  <a:latin typeface="Cambria Math" panose="02040503050406030204" pitchFamily="18" charset="0"/>
                                </a:rPr>
                                <m:t>𝒊</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up>
                              <m:r>
                                <a:rPr lang="en-US" altLang="zh-CN" b="1" i="1" smtClean="0">
                                  <a:solidFill>
                                    <a:srgbClr val="FF0000"/>
                                  </a:solidFill>
                                  <a:latin typeface="Cambria Math" panose="02040503050406030204" pitchFamily="18" charset="0"/>
                                </a:rPr>
                                <m:t>𝒎</m:t>
                              </m:r>
                            </m:sup>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𝜶</m:t>
                                  </m:r>
                                </m:e>
                                <m:sub>
                                  <m:r>
                                    <a:rPr lang="en-US" altLang="zh-CN" b="1" i="1" smtClean="0">
                                      <a:solidFill>
                                        <a:srgbClr val="FF0000"/>
                                      </a:solidFill>
                                      <a:latin typeface="Cambria Math" panose="02040503050406030204" pitchFamily="18" charset="0"/>
                                    </a:rPr>
                                    <m:t>𝒊</m:t>
                                  </m:r>
                                </m:sub>
                              </m:sSub>
                              <m:r>
                                <a:rPr lang="en-US" altLang="zh-CN" b="1" i="1" smtClean="0">
                                  <a:solidFill>
                                    <a:srgbClr val="FF0000"/>
                                  </a:solidFill>
                                  <a:latin typeface="Cambria Math" panose="02040503050406030204" pitchFamily="18" charset="0"/>
                                </a:rPr>
                                <m:t>𝒇</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𝒏</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𝒊</m:t>
                              </m:r>
                              <m:r>
                                <a:rPr lang="en-US" altLang="zh-CN" b="1" i="1" smtClean="0">
                                  <a:solidFill>
                                    <a:srgbClr val="FF0000"/>
                                  </a:solidFill>
                                  <a:latin typeface="Cambria Math" panose="02040503050406030204" pitchFamily="18" charset="0"/>
                                </a:rPr>
                                <m:t>)</m:t>
                              </m:r>
                            </m:e>
                          </m:nary>
                        </m:e>
                      </m:d>
                    </m:oMath>
                  </m:oMathPara>
                </a14:m>
                <a:endParaRPr lang="en-US" altLang="zh-CN" b="1" i="1" dirty="0" smtClean="0">
                  <a:solidFill>
                    <a:srgbClr val="FF0000"/>
                  </a:solidFill>
                  <a:latin typeface="Cambria Math" panose="020405030504060302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84513" y="5729067"/>
                <a:ext cx="7955097" cy="1006558"/>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4231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22"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3818630" y="2164198"/>
            <a:ext cx="4842770" cy="449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6" name="文本框 5"/>
          <p:cNvSpPr txBox="1"/>
          <p:nvPr/>
        </p:nvSpPr>
        <p:spPr>
          <a:xfrm>
            <a:off x="965839" y="3332598"/>
            <a:ext cx="2632249" cy="3170099"/>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8.34 </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(a) A view of the Earth from an orbiting space shuttle. (b) The intensity histogram of (a). (c) The predictive error image resulting from Eq. (8.2-34). (d) A histogram of the prediction error.</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p:cNvSpPr txBox="1"/>
              <p:nvPr/>
            </p:nvSpPr>
            <p:spPr>
              <a:xfrm>
                <a:off x="2390294" y="1448188"/>
                <a:ext cx="4198842" cy="390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panose="02040503050406030204" pitchFamily="18" charset="0"/>
                            </a:rPr>
                            <m:t>𝒇</m:t>
                          </m:r>
                        </m:e>
                      </m:acc>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𝒚</m:t>
                          </m:r>
                        </m:e>
                      </m:d>
                      <m:r>
                        <a:rPr lang="en-US" altLang="zh-CN" b="1" i="1" smtClean="0">
                          <a:solidFill>
                            <a:srgbClr val="FF0000"/>
                          </a:solidFill>
                          <a:latin typeface="Cambria Math" panose="02040503050406030204" pitchFamily="18" charset="0"/>
                        </a:rPr>
                        <m:t>=</m:t>
                      </m:r>
                      <m:r>
                        <a:rPr lang="en-US" altLang="zh-CN" b="1" i="0" smtClean="0">
                          <a:solidFill>
                            <a:srgbClr val="FF0000"/>
                          </a:solidFill>
                          <a:latin typeface="Cambria Math" panose="02040503050406030204" pitchFamily="18" charset="0"/>
                        </a:rPr>
                        <m:t>𝐫𝐨𝐮𝐧𝐝</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𝜶</m:t>
                      </m:r>
                      <m:r>
                        <a:rPr lang="en-US" altLang="zh-CN" b="1" i="1" smtClean="0">
                          <a:solidFill>
                            <a:srgbClr val="FF0000"/>
                          </a:solidFill>
                          <a:latin typeface="Cambria Math" panose="02040503050406030204" pitchFamily="18" charset="0"/>
                        </a:rPr>
                        <m:t>𝒇</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𝒚</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oMath>
                  </m:oMathPara>
                </a14:m>
                <a:endParaRPr lang="zh-CN" altLang="en-US" b="1" dirty="0">
                  <a:solidFill>
                    <a:srgbClr val="FF000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390294" y="1448188"/>
                <a:ext cx="4198842" cy="390428"/>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69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274"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575359" y="1844033"/>
            <a:ext cx="7947183" cy="3856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775949" y="599578"/>
            <a:ext cx="5546005" cy="954107"/>
          </a:xfrm>
          <a:prstGeom prst="rect">
            <a:avLst/>
          </a:prstGeom>
          <a:noFill/>
        </p:spPr>
        <p:txBody>
          <a:bodyPr wrap="none" rtlCol="0">
            <a:spAutoFit/>
          </a:bodyPr>
          <a:lstStyle/>
          <a:p>
            <a:r>
              <a:rPr lang="en-US" altLang="zh-CN" sz="2800" dirty="0" smtClean="0">
                <a:latin typeface="Arial Black" panose="020B0A04020102020204" pitchFamily="34" charset="0"/>
              </a:rPr>
              <a:t>8.1.2 Spatial and Temporal </a:t>
            </a:r>
          </a:p>
          <a:p>
            <a:pPr algn="ctr"/>
            <a:r>
              <a:rPr lang="en-US" altLang="zh-CN" sz="2800" dirty="0" smtClean="0">
                <a:latin typeface="Arial Black" panose="020B0A04020102020204" pitchFamily="34" charset="0"/>
              </a:rPr>
              <a:t>Redundancy</a:t>
            </a:r>
            <a:endParaRPr lang="zh-CN" altLang="en-US" dirty="0">
              <a:latin typeface="Arial Black" panose="020B0A04020102020204" pitchFamily="34" charset="0"/>
            </a:endParaRPr>
          </a:p>
        </p:txBody>
      </p:sp>
      <p:sp>
        <p:nvSpPr>
          <p:cNvPr id="5" name="文本框 4"/>
          <p:cNvSpPr txBox="1"/>
          <p:nvPr/>
        </p:nvSpPr>
        <p:spPr>
          <a:xfrm>
            <a:off x="1230085" y="5637048"/>
            <a:ext cx="5675120"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8.2</a:t>
            </a:r>
          </a:p>
          <a:p>
            <a:r>
              <a:rPr lang="en-US" altLang="zh-CN" sz="2000" b="0" dirty="0" smtClean="0">
                <a:solidFill>
                  <a:schemeClr val="tx1"/>
                </a:solidFill>
                <a:latin typeface="Times New Roman" panose="02020603050405020304" pitchFamily="18" charset="0"/>
                <a:cs typeface="Times New Roman" panose="02020603050405020304" pitchFamily="18" charset="0"/>
              </a:rPr>
              <a:t>The intensity histogram of the image in Fig. 8.1(b)</a:t>
            </a:r>
            <a:r>
              <a:rPr lang="en-US" altLang="zh-CN" sz="2000" dirty="0" smtClean="0">
                <a:solidFill>
                  <a:schemeClr val="tx1"/>
                </a:solidFill>
                <a:latin typeface="Times New Roman" panose="02020603050405020304" pitchFamily="18" charset="0"/>
                <a:cs typeface="Times New Roman" panose="02020603050405020304" pitchFamily="18" charset="0"/>
              </a:rPr>
              <a:t>.</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55990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098"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4024377" y="2171700"/>
            <a:ext cx="4481448"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6" name="文本框 5"/>
          <p:cNvSpPr txBox="1"/>
          <p:nvPr/>
        </p:nvSpPr>
        <p:spPr>
          <a:xfrm>
            <a:off x="1256416" y="3624698"/>
            <a:ext cx="2653661" cy="2862322"/>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8.35 </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(a) And (b) Two views of Earth from an orbiting space shuttle video. (c) The predictive error image resulting from Eq. (8.2-36). (d) A histogram of the prediction error.</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3718477" y="1301793"/>
                <a:ext cx="4686155" cy="390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panose="02040503050406030204" pitchFamily="18" charset="0"/>
                            </a:rPr>
                            <m:t>𝒇</m:t>
                          </m:r>
                        </m:e>
                      </m:acc>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𝒚</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𝒕</m:t>
                          </m:r>
                        </m:e>
                      </m:d>
                      <m:r>
                        <a:rPr lang="en-US" altLang="zh-CN" b="1" i="1" smtClean="0">
                          <a:solidFill>
                            <a:srgbClr val="FF0000"/>
                          </a:solidFill>
                          <a:latin typeface="Cambria Math" panose="02040503050406030204" pitchFamily="18" charset="0"/>
                        </a:rPr>
                        <m:t>=</m:t>
                      </m:r>
                      <m:r>
                        <a:rPr lang="en-US" altLang="zh-CN" b="1" i="0" smtClean="0">
                          <a:solidFill>
                            <a:srgbClr val="FF0000"/>
                          </a:solidFill>
                          <a:latin typeface="Cambria Math" panose="02040503050406030204" pitchFamily="18" charset="0"/>
                        </a:rPr>
                        <m:t>𝐫𝐨𝐮𝐧𝐝</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𝜶</m:t>
                      </m:r>
                      <m:r>
                        <a:rPr lang="en-US" altLang="zh-CN" b="1" i="1" smtClean="0">
                          <a:solidFill>
                            <a:srgbClr val="FF0000"/>
                          </a:solidFill>
                          <a:latin typeface="Cambria Math" panose="02040503050406030204" pitchFamily="18" charset="0"/>
                        </a:rPr>
                        <m:t>𝒇</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𝒚</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oMath>
                  </m:oMathPara>
                </a14:m>
                <a:endParaRPr lang="zh-CN" altLang="en-US" b="1" dirty="0">
                  <a:solidFill>
                    <a:srgbClr val="FF000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718477" y="1301793"/>
                <a:ext cx="4686155" cy="39042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43304" y="1938071"/>
                <a:ext cx="2975173" cy="1274003"/>
              </a:xfrm>
              <a:prstGeom prst="rect">
                <a:avLst/>
              </a:prstGeom>
              <a:noFill/>
            </p:spPr>
            <p:txBody>
              <a:bodyPr wrap="none" lIns="0" tIns="0" rIns="0" bIns="0" rtlCol="0">
                <a:spAutoFit/>
              </a:bodyPr>
              <a:lstStyle/>
              <a:p>
                <a:r>
                  <a:rPr lang="en-US" altLang="zh-CN" b="1" dirty="0" smtClean="0">
                    <a:solidFill>
                      <a:srgbClr val="FF0000"/>
                    </a:solidFill>
                  </a:rPr>
                  <a:t>Laplacian PDF</a:t>
                </a:r>
              </a:p>
              <a:p>
                <a:pPr/>
                <a14:m>
                  <m:oMathPara xmlns:m="http://schemas.openxmlformats.org/officeDocument/2006/math">
                    <m:oMathParaPr>
                      <m:jc m:val="left"/>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𝑷</m:t>
                          </m:r>
                        </m:e>
                        <m:sub>
                          <m:r>
                            <a:rPr lang="en-US" altLang="zh-CN" b="1" i="1" smtClean="0">
                              <a:solidFill>
                                <a:srgbClr val="FF0000"/>
                              </a:solidFill>
                              <a:latin typeface="Cambria Math" panose="02040503050406030204" pitchFamily="18" charset="0"/>
                            </a:rPr>
                            <m:t>𝒆</m:t>
                          </m:r>
                        </m:sub>
                      </m:sSub>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𝒆</m:t>
                          </m:r>
                        </m:e>
                      </m:d>
                      <m:r>
                        <a:rPr lang="en-US" altLang="zh-CN" b="1" i="1" smtClean="0">
                          <a:solidFill>
                            <a:srgbClr val="FF0000"/>
                          </a:solidFill>
                          <a:latin typeface="Cambria Math" panose="02040503050406030204" pitchFamily="18" charset="0"/>
                        </a:rPr>
                        <m:t>= </m:t>
                      </m:r>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𝟏</m:t>
                          </m:r>
                        </m:num>
                        <m:den>
                          <m:rad>
                            <m:radPr>
                              <m:degHide m:val="on"/>
                              <m:ctrlPr>
                                <a:rPr lang="en-US" altLang="zh-CN" b="1" i="1" smtClean="0">
                                  <a:solidFill>
                                    <a:srgbClr val="FF0000"/>
                                  </a:solidFill>
                                  <a:latin typeface="Cambria Math" panose="02040503050406030204" pitchFamily="18" charset="0"/>
                                </a:rPr>
                              </m:ctrlPr>
                            </m:radPr>
                            <m:deg/>
                            <m:e>
                              <m:r>
                                <a:rPr lang="en-US" altLang="zh-CN" b="1" i="1" smtClean="0">
                                  <a:solidFill>
                                    <a:srgbClr val="FF0000"/>
                                  </a:solidFill>
                                  <a:latin typeface="Cambria Math" panose="02040503050406030204" pitchFamily="18" charset="0"/>
                                </a:rPr>
                                <m:t>𝟐</m:t>
                              </m:r>
                            </m:e>
                          </m:rad>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𝝈</m:t>
                              </m:r>
                            </m:e>
                            <m:sub>
                              <m:r>
                                <a:rPr lang="en-US" altLang="zh-CN" b="1" i="1" smtClean="0">
                                  <a:solidFill>
                                    <a:srgbClr val="FF0000"/>
                                  </a:solidFill>
                                  <a:latin typeface="Cambria Math" panose="02040503050406030204" pitchFamily="18" charset="0"/>
                                </a:rPr>
                                <m:t>𝒆</m:t>
                              </m:r>
                            </m:sub>
                          </m:sSub>
                        </m:den>
                      </m:f>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𝒆</m:t>
                          </m:r>
                        </m:e>
                        <m:sup>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m:t>
                              </m:r>
                              <m:rad>
                                <m:radPr>
                                  <m:degHide m:val="on"/>
                                  <m:ctrlPr>
                                    <a:rPr lang="en-US" altLang="zh-CN" b="1" i="1" smtClean="0">
                                      <a:solidFill>
                                        <a:srgbClr val="FF0000"/>
                                      </a:solidFill>
                                      <a:latin typeface="Cambria Math" panose="02040503050406030204" pitchFamily="18" charset="0"/>
                                    </a:rPr>
                                  </m:ctrlPr>
                                </m:radPr>
                                <m:deg/>
                                <m:e>
                                  <m:r>
                                    <a:rPr lang="en-US" altLang="zh-CN" b="1" i="1" smtClean="0">
                                      <a:solidFill>
                                        <a:srgbClr val="FF0000"/>
                                      </a:solidFill>
                                      <a:latin typeface="Cambria Math" panose="02040503050406030204" pitchFamily="18" charset="0"/>
                                    </a:rPr>
                                    <m:t>𝟐</m:t>
                                  </m:r>
                                </m:e>
                              </m:ra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𝒆</m:t>
                              </m:r>
                              <m:r>
                                <a:rPr lang="en-US" altLang="zh-CN" b="1" i="1" smtClean="0">
                                  <a:solidFill>
                                    <a:srgbClr val="FF0000"/>
                                  </a:solidFill>
                                  <a:latin typeface="Cambria Math" panose="02040503050406030204" pitchFamily="18" charset="0"/>
                                </a:rPr>
                                <m:t>|</m:t>
                              </m:r>
                            </m:num>
                            <m:den>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𝝈</m:t>
                                  </m:r>
                                </m:e>
                                <m:sub>
                                  <m:r>
                                    <a:rPr lang="en-US" altLang="zh-CN" b="1" i="1" smtClean="0">
                                      <a:solidFill>
                                        <a:srgbClr val="FF0000"/>
                                      </a:solidFill>
                                      <a:latin typeface="Cambria Math" panose="02040503050406030204" pitchFamily="18" charset="0"/>
                                    </a:rPr>
                                    <m:t>𝒆</m:t>
                                  </m:r>
                                </m:sub>
                              </m:sSub>
                            </m:den>
                          </m:f>
                        </m:sup>
                      </m:sSup>
                    </m:oMath>
                  </m:oMathPara>
                </a14:m>
                <a:endParaRPr lang="zh-CN" altLang="en-US" b="1" dirty="0">
                  <a:solidFill>
                    <a:srgbClr val="FF000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743304" y="1938071"/>
                <a:ext cx="2975173" cy="1274003"/>
              </a:xfrm>
              <a:prstGeom prst="rect">
                <a:avLst/>
              </a:prstGeom>
              <a:blipFill rotWithShape="0">
                <a:blip r:embed="rId4"/>
                <a:stretch>
                  <a:fillRect l="-6352" t="-76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49734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074"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657511" y="1927364"/>
            <a:ext cx="7771290"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6" name="文本框 5"/>
          <p:cNvSpPr txBox="1"/>
          <p:nvPr/>
        </p:nvSpPr>
        <p:spPr>
          <a:xfrm>
            <a:off x="723016" y="1171138"/>
            <a:ext cx="4331584"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8.36 </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Macroblock motion specification.</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657511" y="5964080"/>
                <a:ext cx="7695953" cy="87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𝑴𝑨𝑫</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e>
                      </m:d>
                      <m:r>
                        <a:rPr lang="en-US" altLang="zh-CN" sz="2000" b="1" i="1" smtClean="0">
                          <a:solidFill>
                            <a:srgbClr val="FF0000"/>
                          </a:solidFill>
                          <a:latin typeface="Cambria Math" panose="02040503050406030204" pitchFamily="18" charset="0"/>
                        </a:rPr>
                        <m:t>= </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𝒎𝒏</m:t>
                          </m:r>
                        </m:den>
                      </m:f>
                      <m:nary>
                        <m:naryPr>
                          <m:chr m:val="∑"/>
                          <m:ctrlPr>
                            <a:rPr lang="en-US" altLang="zh-CN" sz="2000" b="1" i="1" smtClean="0">
                              <a:solidFill>
                                <a:srgbClr val="FF0000"/>
                              </a:solidFill>
                              <a:latin typeface="Cambria Math" panose="02040503050406030204" pitchFamily="18" charset="0"/>
                            </a:rPr>
                          </m:ctrlPr>
                        </m:naryPr>
                        <m:sub>
                          <m:r>
                            <a:rPr lang="en-US" altLang="zh-CN" sz="2000" b="1" i="1" smtClean="0">
                              <a:solidFill>
                                <a:srgbClr val="FF0000"/>
                              </a:solidFill>
                              <a:latin typeface="Cambria Math" panose="02040503050406030204" pitchFamily="18" charset="0"/>
                            </a:rPr>
                            <m:t>𝒊</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up>
                          <m:r>
                            <a:rPr lang="en-US" altLang="zh-CN" sz="2000" b="1" i="1" smtClean="0">
                              <a:solidFill>
                                <a:srgbClr val="FF0000"/>
                              </a:solidFill>
                              <a:latin typeface="Cambria Math" panose="02040503050406030204" pitchFamily="18" charset="0"/>
                            </a:rPr>
                            <m:t>𝒎</m:t>
                          </m:r>
                        </m:sup>
                        <m:e>
                          <m:nary>
                            <m:naryPr>
                              <m:chr m:val="∑"/>
                              <m:ctrlPr>
                                <a:rPr lang="en-US" altLang="zh-CN" sz="2000" b="1" i="1" smtClean="0">
                                  <a:solidFill>
                                    <a:srgbClr val="FF0000"/>
                                  </a:solidFill>
                                  <a:latin typeface="Cambria Math" panose="02040503050406030204" pitchFamily="18" charset="0"/>
                                </a:rPr>
                              </m:ctrlPr>
                            </m:naryPr>
                            <m:sub>
                              <m:r>
                                <a:rPr lang="en-US" altLang="zh-CN" sz="2000" b="1" i="1" smtClean="0">
                                  <a:solidFill>
                                    <a:srgbClr val="FF0000"/>
                                  </a:solidFill>
                                  <a:latin typeface="Cambria Math" panose="02040503050406030204" pitchFamily="18" charset="0"/>
                                </a:rPr>
                                <m:t>𝒋</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up>
                              <m:r>
                                <a:rPr lang="en-US" altLang="zh-CN" sz="2000" b="1" i="1" smtClean="0">
                                  <a:solidFill>
                                    <a:srgbClr val="FF0000"/>
                                  </a:solidFill>
                                  <a:latin typeface="Cambria Math" panose="02040503050406030204" pitchFamily="18" charset="0"/>
                                </a:rPr>
                                <m:t>𝒏</m:t>
                              </m:r>
                            </m:sup>
                            <m:e>
                              <m:d>
                                <m:dPr>
                                  <m:begChr m:val="["/>
                                  <m:endChr m:val="]"/>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𝒇</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𝒊</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𝒋</m:t>
                                      </m:r>
                                    </m:e>
                                  </m:d>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𝒑</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𝒊</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𝒅𝒙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𝒋</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𝒅𝒚</m:t>
                                  </m:r>
                                  <m:r>
                                    <a:rPr lang="en-US" altLang="zh-CN" sz="2000" b="1" i="1" smtClean="0">
                                      <a:solidFill>
                                        <a:srgbClr val="FF0000"/>
                                      </a:solidFill>
                                      <a:latin typeface="Cambria Math" panose="02040503050406030204" pitchFamily="18" charset="0"/>
                                    </a:rPr>
                                    <m:t>)</m:t>
                                  </m:r>
                                </m:e>
                              </m:d>
                            </m:e>
                          </m:nary>
                        </m:e>
                      </m:nary>
                    </m:oMath>
                  </m:oMathPara>
                </a14:m>
                <a:endParaRPr lang="zh-CN" altLang="en-US" sz="2000" b="1" dirty="0">
                  <a:solidFill>
                    <a:srgbClr val="FF000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57511" y="5964080"/>
                <a:ext cx="7695953" cy="878317"/>
              </a:xfrm>
              <a:prstGeom prst="rect">
                <a:avLst/>
              </a:prstGeom>
              <a:blipFill rotWithShape="0">
                <a:blip r:embed="rId3"/>
                <a:stretch>
                  <a:fillRect/>
                </a:stretch>
              </a:blipFill>
            </p:spPr>
            <p:txBody>
              <a:bodyPr/>
              <a:lstStyle/>
              <a:p>
                <a:r>
                  <a:rPr lang="zh-CN" altLang="en-US">
                    <a:noFill/>
                  </a:rPr>
                  <a:t> </a:t>
                </a:r>
              </a:p>
            </p:txBody>
          </p:sp>
        </mc:Fallback>
      </mc:AlternateContent>
      <p:sp>
        <p:nvSpPr>
          <p:cNvPr id="8" name="矩形 7"/>
          <p:cNvSpPr/>
          <p:nvPr/>
        </p:nvSpPr>
        <p:spPr>
          <a:xfrm>
            <a:off x="365483" y="5355514"/>
            <a:ext cx="4344540" cy="523220"/>
          </a:xfrm>
          <a:prstGeom prst="rect">
            <a:avLst/>
          </a:prstGeom>
        </p:spPr>
        <p:txBody>
          <a:bodyPr wrap="square">
            <a:spAutoFit/>
          </a:bodyPr>
          <a:lstStyle/>
          <a:p>
            <a:pPr algn="ctr"/>
            <a:r>
              <a:rPr lang="en-US" altLang="zh-CN" sz="2800" b="1" dirty="0" smtClean="0">
                <a:solidFill>
                  <a:srgbClr val="0000FF"/>
                </a:solidFill>
              </a:rPr>
              <a:t>Mean Absolute Distortion</a:t>
            </a:r>
            <a:endParaRPr lang="en-US" altLang="zh-CN" sz="2800" b="1" dirty="0">
              <a:solidFill>
                <a:srgbClr val="0000FF"/>
              </a:solidFill>
            </a:endParaRPr>
          </a:p>
        </p:txBody>
      </p:sp>
    </p:spTree>
    <p:extLst>
      <p:ext uri="{BB962C8B-B14F-4D97-AF65-F5344CB8AC3E}">
        <p14:creationId xmlns:p14="http://schemas.microsoft.com/office/powerpoint/2010/main" val="35476786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0"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371600" y="1122798"/>
            <a:ext cx="6106555" cy="4031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88" y="5340350"/>
            <a:ext cx="7159625"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6" name="文本框 5"/>
          <p:cNvSpPr txBox="1"/>
          <p:nvPr/>
        </p:nvSpPr>
        <p:spPr>
          <a:xfrm>
            <a:off x="282895" y="5154545"/>
            <a:ext cx="8696005" cy="163121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8.37</a:t>
            </a:r>
            <a:r>
              <a:rPr lang="en-US" altLang="zh-CN" sz="2000" dirty="0" smtClean="0">
                <a:solidFill>
                  <a:schemeClr val="tx1"/>
                </a:solidFill>
                <a:latin typeface="Times New Roman" panose="02020603050405020304" pitchFamily="18" charset="0"/>
                <a:cs typeface="Times New Roman" panose="02020603050405020304" pitchFamily="18" charset="0"/>
              </a:rPr>
              <a:t> (a) And (b) Two views of Earth that are thirteen frames apart in an orbiting space shuttle video. (c) A prediction error image without motion compensation. (d) The prediction residual with motion compensation. (e) The motion vectors associated with (d). The white dots in (d) represent the arrow heads of the motion vectors that are depicted.</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7432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713" y="1704975"/>
            <a:ext cx="4984377"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6" name="文本框 5"/>
          <p:cNvSpPr txBox="1"/>
          <p:nvPr/>
        </p:nvSpPr>
        <p:spPr>
          <a:xfrm>
            <a:off x="6037404" y="1704975"/>
            <a:ext cx="2496996" cy="2862322"/>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8.38</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Sub-pixel motion compensated prediction residuals: (a) without motion compensation; (b) single pixel precision; (c) ½ pixel precision; (d) ¼ pixel precision.</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8111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002"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296584" y="1995488"/>
            <a:ext cx="6493144" cy="463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6" name="矩形 5"/>
          <p:cNvSpPr/>
          <p:nvPr/>
        </p:nvSpPr>
        <p:spPr>
          <a:xfrm>
            <a:off x="524579" y="1380083"/>
            <a:ext cx="8214954" cy="523220"/>
          </a:xfrm>
          <a:prstGeom prst="rect">
            <a:avLst/>
          </a:prstGeom>
        </p:spPr>
        <p:txBody>
          <a:bodyPr wrap="square">
            <a:spAutoFit/>
          </a:bodyPr>
          <a:lstStyle/>
          <a:p>
            <a:pPr algn="ctr"/>
            <a:r>
              <a:rPr lang="en-US" altLang="zh-CN" sz="2800" b="1" dirty="0" smtClean="0">
                <a:solidFill>
                  <a:srgbClr val="0000FF"/>
                </a:solidFill>
              </a:rPr>
              <a:t>Predictive Coding in Video Compression Standards</a:t>
            </a:r>
            <a:endParaRPr lang="en-US" altLang="zh-CN" sz="2800" b="1" dirty="0">
              <a:solidFill>
                <a:srgbClr val="0000FF"/>
              </a:solidFill>
            </a:endParaRPr>
          </a:p>
        </p:txBody>
      </p:sp>
    </p:spTree>
    <p:extLst>
      <p:ext uri="{BB962C8B-B14F-4D97-AF65-F5344CB8AC3E}">
        <p14:creationId xmlns:p14="http://schemas.microsoft.com/office/powerpoint/2010/main" val="24326137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8809"/>
          <a:stretch/>
        </p:blipFill>
        <p:spPr bwMode="auto">
          <a:xfrm>
            <a:off x="685840" y="1392565"/>
            <a:ext cx="7714632" cy="405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7" name="文本框 6"/>
          <p:cNvSpPr txBox="1"/>
          <p:nvPr/>
        </p:nvSpPr>
        <p:spPr>
          <a:xfrm>
            <a:off x="868958" y="5716806"/>
            <a:ext cx="4325342" cy="70788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8.39</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A typical compensated video encoder.</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11893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954"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242219" y="1114425"/>
            <a:ext cx="5176838"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6" name="文本框 5"/>
          <p:cNvSpPr txBox="1"/>
          <p:nvPr/>
        </p:nvSpPr>
        <p:spPr>
          <a:xfrm>
            <a:off x="6558104" y="4956175"/>
            <a:ext cx="2128696" cy="163121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8.40</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Fifteen frames from an 1829-frame, 1-minute NASA video.</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96635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6905"/>
          <a:stretch/>
        </p:blipFill>
        <p:spPr bwMode="auto">
          <a:xfrm>
            <a:off x="674542" y="2291910"/>
            <a:ext cx="7622630" cy="3750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7" name="文本框 6"/>
          <p:cNvSpPr txBox="1"/>
          <p:nvPr/>
        </p:nvSpPr>
        <p:spPr>
          <a:xfrm>
            <a:off x="674542" y="5513184"/>
            <a:ext cx="2234349"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8.41</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8" name="矩形 7"/>
          <p:cNvSpPr/>
          <p:nvPr/>
        </p:nvSpPr>
        <p:spPr>
          <a:xfrm>
            <a:off x="3416891" y="1830245"/>
            <a:ext cx="1945286" cy="461665"/>
          </a:xfrm>
          <a:prstGeom prst="rect">
            <a:avLst/>
          </a:prstGeom>
        </p:spPr>
        <p:txBody>
          <a:bodyPr wrap="square">
            <a:spAutoFit/>
          </a:bodyPr>
          <a:lstStyle/>
          <a:p>
            <a:pPr algn="ctr"/>
            <a:r>
              <a:rPr lang="en-US" altLang="zh-CN" b="1" dirty="0" smtClean="0">
                <a:solidFill>
                  <a:srgbClr val="FF0000"/>
                </a:solidFill>
              </a:rPr>
              <a:t>Encoder</a:t>
            </a:r>
          </a:p>
        </p:txBody>
      </p:sp>
      <p:sp>
        <p:nvSpPr>
          <p:cNvPr id="9" name="矩形 8"/>
          <p:cNvSpPr/>
          <p:nvPr/>
        </p:nvSpPr>
        <p:spPr>
          <a:xfrm>
            <a:off x="3310131" y="5973552"/>
            <a:ext cx="2158805" cy="461665"/>
          </a:xfrm>
          <a:prstGeom prst="rect">
            <a:avLst/>
          </a:prstGeom>
        </p:spPr>
        <p:txBody>
          <a:bodyPr wrap="square">
            <a:spAutoFit/>
          </a:bodyPr>
          <a:lstStyle/>
          <a:p>
            <a:pPr algn="ctr"/>
            <a:r>
              <a:rPr lang="en-US" altLang="zh-CN" b="1" dirty="0" smtClean="0">
                <a:solidFill>
                  <a:srgbClr val="FF0000"/>
                </a:solidFill>
              </a:rPr>
              <a:t>Decoder</a:t>
            </a:r>
            <a:endParaRPr lang="en-US" altLang="zh-CN" b="1" dirty="0">
              <a:solidFill>
                <a:srgbClr val="FF0000"/>
              </a:solidFill>
            </a:endParaRPr>
          </a:p>
        </p:txBody>
      </p:sp>
      <p:sp>
        <p:nvSpPr>
          <p:cNvPr id="10" name="矩形 9"/>
          <p:cNvSpPr/>
          <p:nvPr/>
        </p:nvSpPr>
        <p:spPr>
          <a:xfrm>
            <a:off x="917574" y="1230968"/>
            <a:ext cx="5686425" cy="523220"/>
          </a:xfrm>
          <a:prstGeom prst="rect">
            <a:avLst/>
          </a:prstGeom>
        </p:spPr>
        <p:txBody>
          <a:bodyPr wrap="square">
            <a:spAutoFit/>
          </a:bodyPr>
          <a:lstStyle/>
          <a:p>
            <a:pPr algn="ctr"/>
            <a:r>
              <a:rPr lang="en-US" altLang="zh-CN" sz="2800" b="1" dirty="0" smtClean="0">
                <a:solidFill>
                  <a:srgbClr val="0000FF"/>
                </a:solidFill>
              </a:rPr>
              <a:t>Lossless Predictive Coding Model</a:t>
            </a:r>
            <a:endParaRPr lang="en-US" altLang="zh-CN" sz="2800" b="1" dirty="0">
              <a:solidFill>
                <a:srgbClr val="0000FF"/>
              </a:solidFill>
            </a:endParaRPr>
          </a:p>
        </p:txBody>
      </p:sp>
    </p:spTree>
    <p:extLst>
      <p:ext uri="{BB962C8B-B14F-4D97-AF65-F5344CB8AC3E}">
        <p14:creationId xmlns:p14="http://schemas.microsoft.com/office/powerpoint/2010/main" val="23271705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7104"/>
          <a:stretch/>
        </p:blipFill>
        <p:spPr bwMode="auto">
          <a:xfrm>
            <a:off x="2905348" y="1728774"/>
            <a:ext cx="6238652" cy="5073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2" name="矩形 1"/>
          <p:cNvSpPr/>
          <p:nvPr/>
        </p:nvSpPr>
        <p:spPr>
          <a:xfrm>
            <a:off x="243826" y="1253754"/>
            <a:ext cx="7243901" cy="523220"/>
          </a:xfrm>
          <a:prstGeom prst="rect">
            <a:avLst/>
          </a:prstGeom>
        </p:spPr>
        <p:txBody>
          <a:bodyPr wrap="square">
            <a:spAutoFit/>
          </a:bodyPr>
          <a:lstStyle/>
          <a:p>
            <a:r>
              <a:rPr lang="en-US" altLang="zh-CN" sz="2800" b="1" dirty="0" smtClean="0">
                <a:solidFill>
                  <a:srgbClr val="0000FF"/>
                </a:solidFill>
              </a:rPr>
              <a:t>EXAMPLE: Delta Modulation</a:t>
            </a:r>
            <a:endParaRPr lang="en-US" altLang="zh-CN" sz="2800" b="1" dirty="0">
              <a:solidFill>
                <a:srgbClr val="0000FF"/>
              </a:solidFill>
            </a:endParaRPr>
          </a:p>
        </p:txBody>
      </p:sp>
      <mc:AlternateContent xmlns:mc="http://schemas.openxmlformats.org/markup-compatibility/2006" xmlns:a14="http://schemas.microsoft.com/office/drawing/2010/main">
        <mc:Choice Requires="a14">
          <p:sp>
            <p:nvSpPr>
              <p:cNvPr id="5" name="文本框 4"/>
              <p:cNvSpPr txBox="1"/>
              <p:nvPr/>
            </p:nvSpPr>
            <p:spPr>
              <a:xfrm>
                <a:off x="80516" y="2079962"/>
                <a:ext cx="3498778" cy="16075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panose="02040503050406030204" pitchFamily="18" charset="0"/>
                            </a:rPr>
                            <m:t>𝒇</m:t>
                          </m:r>
                        </m:e>
                      </m:acc>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𝜶</m:t>
                      </m:r>
                      <m:r>
                        <a:rPr lang="en-US" altLang="zh-CN" b="1" i="1" smtClean="0">
                          <a:solidFill>
                            <a:srgbClr val="FF0000"/>
                          </a:solidFill>
                          <a:latin typeface="Cambria Math" panose="02040503050406030204" pitchFamily="18" charset="0"/>
                        </a:rPr>
                        <m:t> </m:t>
                      </m:r>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panose="02040503050406030204" pitchFamily="18" charset="0"/>
                            </a:rPr>
                            <m:t>𝒇</m:t>
                          </m:r>
                        </m:e>
                      </m:acc>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e>
                      </m:d>
                      <m:r>
                        <a:rPr lang="en-US" altLang="zh-CN" b="1" i="0" smtClean="0">
                          <a:solidFill>
                            <a:srgbClr val="FF0000"/>
                          </a:solidFill>
                          <a:latin typeface="Cambria Math" panose="02040503050406030204" pitchFamily="18" charset="0"/>
                        </a:rPr>
                        <m:t> </m:t>
                      </m:r>
                    </m:oMath>
                  </m:oMathPara>
                </a14:m>
                <a:endParaRPr lang="en-US" altLang="zh-CN" b="1" i="0" dirty="0" smtClean="0">
                  <a:solidFill>
                    <a:srgbClr val="FF0000"/>
                  </a:solidFill>
                  <a:latin typeface="Cambria Math" panose="02040503050406030204" pitchFamily="18" charset="0"/>
                </a:endParaRPr>
              </a:p>
              <a:p>
                <a:endParaRPr lang="en-US" altLang="zh-CN" b="1" i="0" dirty="0" smtClean="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r>
                            <a:rPr lang="en-US" altLang="zh-CN" b="1" i="0" smtClean="0">
                              <a:solidFill>
                                <a:srgbClr val="FF0000"/>
                              </a:solidFill>
                              <a:latin typeface="Cambria Math" panose="02040503050406030204" pitchFamily="18" charset="0"/>
                            </a:rPr>
                            <m:t>𝐞</m:t>
                          </m:r>
                        </m:e>
                      </m:acc>
                      <m:d>
                        <m:dPr>
                          <m:ctrlPr>
                            <a:rPr lang="en-US" altLang="zh-CN" b="1" i="1" smtClean="0">
                              <a:solidFill>
                                <a:srgbClr val="FF0000"/>
                              </a:solidFill>
                              <a:latin typeface="Cambria Math" panose="02040503050406030204" pitchFamily="18" charset="0"/>
                            </a:rPr>
                          </m:ctrlPr>
                        </m:dPr>
                        <m:e>
                          <m:r>
                            <a:rPr lang="en-US" altLang="zh-CN" b="1" i="0" smtClean="0">
                              <a:solidFill>
                                <a:srgbClr val="FF0000"/>
                              </a:solidFill>
                              <a:latin typeface="Cambria Math" panose="02040503050406030204" pitchFamily="18" charset="0"/>
                            </a:rPr>
                            <m:t>𝐧</m:t>
                          </m:r>
                        </m:e>
                      </m:d>
                      <m:r>
                        <a:rPr lang="en-US" altLang="zh-CN" b="1" i="0" smtClean="0">
                          <a:solidFill>
                            <a:srgbClr val="FF0000"/>
                          </a:solidFill>
                          <a:latin typeface="Cambria Math" panose="02040503050406030204" pitchFamily="18" charset="0"/>
                        </a:rPr>
                        <m:t>=</m:t>
                      </m:r>
                      <m:d>
                        <m:dPr>
                          <m:begChr m:val="{"/>
                          <m:endChr m:val=""/>
                          <m:ctrlPr>
                            <a:rPr lang="en-US" altLang="zh-CN" b="1" i="1" smtClean="0">
                              <a:solidFill>
                                <a:srgbClr val="FF0000"/>
                              </a:solidFill>
                              <a:latin typeface="Cambria Math" panose="02040503050406030204" pitchFamily="18" charset="0"/>
                            </a:rPr>
                          </m:ctrlPr>
                        </m:dPr>
                        <m:e>
                          <m:eqArr>
                            <m:eqArrPr>
                              <m:ctrlPr>
                                <a:rPr lang="en-US" altLang="zh-CN" b="1" i="1" smtClean="0">
                                  <a:solidFill>
                                    <a:srgbClr val="FF0000"/>
                                  </a:solidFill>
                                  <a:latin typeface="Cambria Math" panose="02040503050406030204" pitchFamily="18" charset="0"/>
                                </a:rPr>
                              </m:ctrlPr>
                            </m:eqArrPr>
                            <m:e>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𝜻</m:t>
                              </m:r>
                              <m:r>
                                <a:rPr lang="en-US" altLang="zh-CN" b="1" i="1" smtClean="0">
                                  <a:solidFill>
                                    <a:srgbClr val="FF0000"/>
                                  </a:solidFill>
                                  <a:latin typeface="Cambria Math" panose="02040503050406030204" pitchFamily="18" charset="0"/>
                                </a:rPr>
                                <m:t> </m:t>
                              </m:r>
                              <m:r>
                                <a:rPr lang="en-US" altLang="zh-CN" b="1" i="0" smtClean="0">
                                  <a:solidFill>
                                    <a:srgbClr val="FF0000"/>
                                  </a:solidFill>
                                  <a:latin typeface="Cambria Math" panose="02040503050406030204" pitchFamily="18" charset="0"/>
                                </a:rPr>
                                <m:t> </m:t>
                              </m:r>
                              <m:r>
                                <a:rPr lang="en-US" altLang="zh-CN" b="1" i="0" smtClean="0">
                                  <a:solidFill>
                                    <a:srgbClr val="FF0000"/>
                                  </a:solidFill>
                                  <a:latin typeface="Cambria Math" panose="02040503050406030204" pitchFamily="18" charset="0"/>
                                </a:rPr>
                                <m:t>𝐟𝐨𝐫</m:t>
                              </m:r>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𝒆</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𝒏</m:t>
                                  </m:r>
                                </m:e>
                              </m:d>
                              <m:r>
                                <a:rPr lang="en-US" altLang="zh-CN" b="1" i="1" smtClean="0">
                                  <a:solidFill>
                                    <a:srgbClr val="FF0000"/>
                                  </a:solidFill>
                                  <a:latin typeface="Cambria Math" panose="02040503050406030204" pitchFamily="18" charset="0"/>
                                </a:rPr>
                                <m:t>&gt;</m:t>
                              </m:r>
                              <m:r>
                                <a:rPr lang="en-US" altLang="zh-CN" b="1" i="1" smtClean="0">
                                  <a:solidFill>
                                    <a:srgbClr val="FF0000"/>
                                  </a:solidFill>
                                  <a:latin typeface="Cambria Math" panose="02040503050406030204" pitchFamily="18" charset="0"/>
                                </a:rPr>
                                <m:t>𝟎</m:t>
                              </m:r>
                            </m:e>
                            <m:e>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𝜻</m:t>
                              </m:r>
                              <m:r>
                                <a:rPr lang="en-US" altLang="zh-CN" b="1" i="1" smtClean="0">
                                  <a:solidFill>
                                    <a:srgbClr val="FF0000"/>
                                  </a:solidFill>
                                  <a:latin typeface="Cambria Math" panose="02040503050406030204" pitchFamily="18" charset="0"/>
                                </a:rPr>
                                <m:t>     </m:t>
                              </m:r>
                              <m:r>
                                <a:rPr lang="en-US" altLang="zh-CN" b="1" i="0" smtClean="0">
                                  <a:solidFill>
                                    <a:srgbClr val="FF0000"/>
                                  </a:solidFill>
                                  <a:latin typeface="Cambria Math" panose="02040503050406030204" pitchFamily="18" charset="0"/>
                                </a:rPr>
                                <m:t> </m:t>
                              </m:r>
                              <m:r>
                                <a:rPr lang="en-US" altLang="zh-CN" b="1" i="0" smtClean="0">
                                  <a:solidFill>
                                    <a:srgbClr val="FF0000"/>
                                  </a:solidFill>
                                  <a:latin typeface="Cambria Math" panose="02040503050406030204" pitchFamily="18" charset="0"/>
                                </a:rPr>
                                <m:t>𝐨𝐭𝐡𝐞𝐫𝐰𝐢𝐬𝐞</m:t>
                              </m:r>
                            </m:e>
                          </m:eqArr>
                        </m:e>
                      </m:d>
                    </m:oMath>
                  </m:oMathPara>
                </a14:m>
                <a:endParaRPr lang="en-US" altLang="zh-CN" b="1" dirty="0" smtClean="0">
                  <a:solidFill>
                    <a:srgbClr val="FF0000"/>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80516" y="2079962"/>
                <a:ext cx="3498778" cy="1607556"/>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70651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124" y="1809333"/>
            <a:ext cx="4285632" cy="4330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7" name="文本框 6"/>
              <p:cNvSpPr txBox="1"/>
              <p:nvPr/>
            </p:nvSpPr>
            <p:spPr>
              <a:xfrm>
                <a:off x="1466484" y="1224258"/>
                <a:ext cx="3076672" cy="3453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altLang="zh-CN" sz="2000" b="1" i="1" smtClean="0">
                              <a:solidFill>
                                <a:srgbClr val="FF0000"/>
                              </a:solidFill>
                              <a:latin typeface="Cambria Math" panose="02040503050406030204" pitchFamily="18" charset="0"/>
                            </a:rPr>
                          </m:ctrlPr>
                        </m:accPr>
                        <m:e>
                          <m:r>
                            <a:rPr lang="en-US" altLang="zh-CN" sz="2000" b="1" i="1" smtClean="0">
                              <a:solidFill>
                                <a:srgbClr val="FF0000"/>
                              </a:solidFill>
                              <a:latin typeface="Cambria Math" panose="02040503050406030204" pitchFamily="18" charset="0"/>
                            </a:rPr>
                            <m:t>𝒇</m:t>
                          </m:r>
                        </m:e>
                      </m:acc>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e>
                      </m:d>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𝟎</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𝟗𝟕</m:t>
                      </m:r>
                      <m:r>
                        <a:rPr lang="en-US" altLang="zh-CN" sz="2000" b="1" i="1" smtClean="0">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pitchFamily="18" charset="0"/>
                        </a:rPr>
                        <m:t>𝒇</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e>
                      </m:d>
                      <m:r>
                        <a:rPr lang="en-US" altLang="zh-CN" sz="2000" b="1" i="0" smtClean="0">
                          <a:solidFill>
                            <a:srgbClr val="FF0000"/>
                          </a:solidFill>
                          <a:latin typeface="Cambria Math" panose="02040503050406030204" pitchFamily="18" charset="0"/>
                        </a:rPr>
                        <m:t> </m:t>
                      </m:r>
                    </m:oMath>
                  </m:oMathPara>
                </a14:m>
                <a:endParaRPr lang="en-US" altLang="zh-CN" sz="2000" b="1" i="0" dirty="0" smtClean="0">
                  <a:solidFill>
                    <a:srgbClr val="FF0000"/>
                  </a:solidFill>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466484" y="1224258"/>
                <a:ext cx="3076672" cy="345351"/>
              </a:xfrm>
              <a:prstGeom prst="rect">
                <a:avLst/>
              </a:prstGeom>
              <a:blipFill rotWithShape="0">
                <a:blip r:embed="rId3"/>
                <a:stretch>
                  <a:fillRect l="-3968" t="-16071" b="-4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765148" y="1070909"/>
                <a:ext cx="2791591" cy="65312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altLang="zh-CN" sz="2000" b="1" i="1" smtClean="0">
                              <a:solidFill>
                                <a:srgbClr val="FF0000"/>
                              </a:solidFill>
                              <a:latin typeface="Cambria Math" panose="02040503050406030204" pitchFamily="18" charset="0"/>
                            </a:rPr>
                          </m:ctrlPr>
                        </m:accPr>
                        <m:e>
                          <m:r>
                            <a:rPr lang="en-US" altLang="zh-CN" sz="2000" b="1" i="1" smtClean="0">
                              <a:solidFill>
                                <a:srgbClr val="FF0000"/>
                              </a:solidFill>
                              <a:latin typeface="Cambria Math" panose="02040503050406030204" pitchFamily="18" charset="0"/>
                            </a:rPr>
                            <m:t>𝒇</m:t>
                          </m:r>
                        </m:e>
                      </m:acc>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e>
                      </m:d>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𝟎</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𝟓</m:t>
                      </m:r>
                      <m:r>
                        <a:rPr lang="en-US" altLang="zh-CN" sz="2000" b="1" i="1" smtClean="0">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pitchFamily="18" charset="0"/>
                        </a:rPr>
                        <m:t>𝒇</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e>
                      </m:d>
                    </m:oMath>
                  </m:oMathPara>
                </a14:m>
                <a:endParaRPr lang="en-US" altLang="zh-CN" sz="2000" b="1" dirty="0" smtClean="0">
                  <a:solidFill>
                    <a:srgbClr val="FF0000"/>
                  </a:solidFill>
                </a:endParaRPr>
              </a:p>
              <a:p>
                <a:r>
                  <a:rPr lang="en-US" altLang="zh-CN" sz="2000" b="1" dirty="0" smtClean="0">
                    <a:solidFill>
                      <a:srgbClr val="FF0000"/>
                    </a:solidFill>
                  </a:rPr>
                  <a:t>+</a:t>
                </a:r>
                <a14:m>
                  <m:oMath xmlns:m="http://schemas.openxmlformats.org/officeDocument/2006/math">
                    <m:r>
                      <a:rPr lang="en-US" altLang="zh-CN" sz="2000" b="1" i="0" smtClean="0">
                        <a:solidFill>
                          <a:srgbClr val="FF0000"/>
                        </a:solidFill>
                        <a:latin typeface="Cambria Math" panose="02040503050406030204" pitchFamily="18" charset="0"/>
                      </a:rPr>
                      <m:t> </m:t>
                    </m:r>
                  </m:oMath>
                </a14:m>
                <a:r>
                  <a:rPr lang="en-US" altLang="zh-CN" sz="2000" b="1" i="0" dirty="0" smtClean="0">
                    <a:solidFill>
                      <a:srgbClr val="FF0000"/>
                    </a:solidFill>
                    <a:latin typeface="Cambria Math" panose="02040503050406030204" pitchFamily="18" charset="0"/>
                  </a:rPr>
                  <a:t>0.5</a:t>
                </a:r>
                <a14:m>
                  <m:oMath xmlns:m="http://schemas.openxmlformats.org/officeDocument/2006/math">
                    <m:r>
                      <a:rPr lang="en-US" altLang="zh-CN" sz="2000" b="1" i="1">
                        <a:solidFill>
                          <a:srgbClr val="FF0000"/>
                        </a:solidFill>
                        <a:latin typeface="Cambria Math" panose="02040503050406030204" pitchFamily="18" charset="0"/>
                      </a:rPr>
                      <m:t>𝒇</m:t>
                    </m:r>
                    <m:d>
                      <m:dPr>
                        <m:ctrlPr>
                          <a:rPr lang="en-US" altLang="zh-CN" sz="2000" b="1" i="1">
                            <a:solidFill>
                              <a:srgbClr val="FF0000"/>
                            </a:solidFill>
                            <a:latin typeface="Cambria Math" panose="02040503050406030204" pitchFamily="18" charset="0"/>
                          </a:rPr>
                        </m:ctrlPr>
                      </m:dPr>
                      <m:e>
                        <m:r>
                          <a:rPr lang="en-US" altLang="zh-CN" sz="2000" b="1" i="1">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a:solidFill>
                              <a:srgbClr val="FF0000"/>
                            </a:solidFill>
                            <a:latin typeface="Cambria Math" panose="02040503050406030204" pitchFamily="18" charset="0"/>
                          </a:rPr>
                          <m:t>,</m:t>
                        </m:r>
                        <m:r>
                          <a:rPr lang="en-US" altLang="zh-CN" sz="2000" b="1" i="1">
                            <a:solidFill>
                              <a:srgbClr val="FF0000"/>
                            </a:solidFill>
                            <a:latin typeface="Cambria Math" panose="02040503050406030204" pitchFamily="18" charset="0"/>
                          </a:rPr>
                          <m:t>𝒚</m:t>
                        </m:r>
                      </m:e>
                    </m:d>
                  </m:oMath>
                </a14:m>
                <a:endParaRPr lang="en-US" altLang="zh-CN" sz="2000" b="1" i="0" dirty="0" smtClean="0">
                  <a:solidFill>
                    <a:srgbClr val="FF0000"/>
                  </a:solidFill>
                  <a:latin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765148" y="1070909"/>
                <a:ext cx="2791591" cy="653128"/>
              </a:xfrm>
              <a:prstGeom prst="rect">
                <a:avLst/>
              </a:prstGeom>
              <a:blipFill rotWithShape="0">
                <a:blip r:embed="rId4"/>
                <a:stretch>
                  <a:fillRect l="-5677" t="-9346" b="-224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57603" y="6072089"/>
                <a:ext cx="4317337" cy="65312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altLang="zh-CN" sz="2000" b="1" i="1" smtClean="0">
                              <a:solidFill>
                                <a:srgbClr val="FF0000"/>
                              </a:solidFill>
                              <a:latin typeface="Cambria Math" panose="02040503050406030204" pitchFamily="18" charset="0"/>
                            </a:rPr>
                          </m:ctrlPr>
                        </m:accPr>
                        <m:e>
                          <m:r>
                            <a:rPr lang="en-US" altLang="zh-CN" sz="2000" b="1" i="1" smtClean="0">
                              <a:solidFill>
                                <a:srgbClr val="FF0000"/>
                              </a:solidFill>
                              <a:latin typeface="Cambria Math" panose="02040503050406030204" pitchFamily="18" charset="0"/>
                            </a:rPr>
                            <m:t>𝒇</m:t>
                          </m:r>
                        </m:e>
                      </m:acc>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e>
                      </m:d>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𝟎</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𝟕𝟓</m:t>
                      </m:r>
                      <m:r>
                        <a:rPr lang="en-US" altLang="zh-CN" sz="2000" b="1" i="1" smtClean="0">
                          <a:solidFill>
                            <a:srgbClr val="FF0000"/>
                          </a:solidFill>
                          <a:latin typeface="Cambria Math" panose="02040503050406030204" pitchFamily="18" charset="0"/>
                        </a:rPr>
                        <m:t> </m:t>
                      </m:r>
                      <m:r>
                        <a:rPr lang="en-US" altLang="zh-CN" sz="2000" b="1" i="1" smtClean="0">
                          <a:solidFill>
                            <a:srgbClr val="FF0000"/>
                          </a:solidFill>
                          <a:latin typeface="Cambria Math" panose="02040503050406030204" pitchFamily="18" charset="0"/>
                        </a:rPr>
                        <m:t>𝒇</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e>
                      </m:d>
                    </m:oMath>
                  </m:oMathPara>
                </a14:m>
                <a:endParaRPr lang="en-US" altLang="zh-CN" sz="2000" b="1" i="1" dirty="0" smtClean="0">
                  <a:solidFill>
                    <a:srgbClr val="FF0000"/>
                  </a:solidFill>
                  <a:latin typeface="Cambria Math" panose="02040503050406030204" pitchFamily="18" charset="0"/>
                </a:endParaRPr>
              </a:p>
              <a:p>
                <a:r>
                  <a:rPr lang="en-US" altLang="zh-CN" sz="2000" b="1" dirty="0" smtClean="0">
                    <a:solidFill>
                      <a:srgbClr val="FF0000"/>
                    </a:solidFill>
                  </a:rPr>
                  <a:t>+</a:t>
                </a:r>
                <a14:m>
                  <m:oMath xmlns:m="http://schemas.openxmlformats.org/officeDocument/2006/math">
                    <m:r>
                      <a:rPr lang="en-US" altLang="zh-CN" sz="2000" b="1" i="0" smtClean="0">
                        <a:solidFill>
                          <a:srgbClr val="FF0000"/>
                        </a:solidFill>
                        <a:latin typeface="Cambria Math" panose="02040503050406030204" pitchFamily="18" charset="0"/>
                      </a:rPr>
                      <m:t> </m:t>
                    </m:r>
                  </m:oMath>
                </a14:m>
                <a:r>
                  <a:rPr lang="en-US" altLang="zh-CN" sz="2000" b="1" i="0" dirty="0" smtClean="0">
                    <a:solidFill>
                      <a:srgbClr val="FF0000"/>
                    </a:solidFill>
                    <a:latin typeface="Cambria Math" panose="02040503050406030204" pitchFamily="18" charset="0"/>
                  </a:rPr>
                  <a:t>0.</a:t>
                </a:r>
                <a14:m>
                  <m:oMath xmlns:m="http://schemas.openxmlformats.org/officeDocument/2006/math">
                    <m:r>
                      <a:rPr lang="en-US" altLang="zh-CN" sz="2000" b="1" i="0" smtClean="0">
                        <a:solidFill>
                          <a:srgbClr val="FF0000"/>
                        </a:solidFill>
                        <a:latin typeface="Cambria Math" panose="02040503050406030204" pitchFamily="18" charset="0"/>
                      </a:rPr>
                      <m:t>𝟕𝟓</m:t>
                    </m:r>
                    <m:r>
                      <a:rPr lang="en-US" altLang="zh-CN" sz="2000" b="1" i="1">
                        <a:solidFill>
                          <a:srgbClr val="FF0000"/>
                        </a:solidFill>
                        <a:latin typeface="Cambria Math" panose="02040503050406030204" pitchFamily="18" charset="0"/>
                      </a:rPr>
                      <m:t>𝒇</m:t>
                    </m:r>
                    <m:d>
                      <m:dPr>
                        <m:ctrlPr>
                          <a:rPr lang="en-US" altLang="zh-CN" sz="2000" b="1" i="1" smtClean="0">
                            <a:solidFill>
                              <a:srgbClr val="FF0000"/>
                            </a:solidFill>
                            <a:latin typeface="Cambria Math" panose="02040503050406030204" pitchFamily="18" charset="0"/>
                          </a:rPr>
                        </m:ctrlPr>
                      </m:dPr>
                      <m:e>
                        <m:r>
                          <a:rPr lang="en-US" altLang="zh-CN" sz="2000" b="1" i="1">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a:solidFill>
                              <a:srgbClr val="FF0000"/>
                            </a:solidFill>
                            <a:latin typeface="Cambria Math" panose="02040503050406030204" pitchFamily="18" charset="0"/>
                          </a:rPr>
                          <m:t>,</m:t>
                        </m:r>
                        <m:r>
                          <a:rPr lang="en-US" altLang="zh-CN" sz="2000" b="1" i="1">
                            <a:solidFill>
                              <a:srgbClr val="FF0000"/>
                            </a:solidFill>
                            <a:latin typeface="Cambria Math" panose="02040503050406030204" pitchFamily="18" charset="0"/>
                          </a:rPr>
                          <m:t>𝒚</m:t>
                        </m:r>
                      </m:e>
                    </m:d>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𝟎</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𝟓</m:t>
                    </m:r>
                    <m:r>
                      <a:rPr lang="en-US" altLang="zh-CN" sz="2000" b="1" i="1" smtClean="0">
                        <a:solidFill>
                          <a:srgbClr val="FF0000"/>
                        </a:solidFill>
                        <a:latin typeface="Cambria Math" panose="02040503050406030204" pitchFamily="18" charset="0"/>
                      </a:rPr>
                      <m:t>𝒇</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oMath>
                </a14:m>
                <a:endParaRPr lang="en-US" altLang="zh-CN" sz="2000" b="1" i="1" dirty="0" smtClean="0">
                  <a:solidFill>
                    <a:srgbClr val="FF0000"/>
                  </a:solidFill>
                  <a:latin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57603" y="6072089"/>
                <a:ext cx="4317337" cy="653128"/>
              </a:xfrm>
              <a:prstGeom prst="rect">
                <a:avLst/>
              </a:prstGeom>
              <a:blipFill rotWithShape="0">
                <a:blip r:embed="rId5"/>
                <a:stretch>
                  <a:fillRect l="-3672" t="-7477" r="-1836" b="-23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610882" y="6055385"/>
                <a:ext cx="4418389" cy="68653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altLang="zh-CN" sz="2000" b="1" i="1" smtClean="0">
                              <a:solidFill>
                                <a:srgbClr val="FF0000"/>
                              </a:solidFill>
                              <a:latin typeface="Cambria Math" panose="02040503050406030204" pitchFamily="18" charset="0"/>
                            </a:rPr>
                          </m:ctrlPr>
                        </m:accPr>
                        <m:e>
                          <m:r>
                            <a:rPr lang="en-US" altLang="zh-CN" sz="2000" b="1" i="1" smtClean="0">
                              <a:solidFill>
                                <a:srgbClr val="FF0000"/>
                              </a:solidFill>
                              <a:latin typeface="Cambria Math" panose="02040503050406030204" pitchFamily="18" charset="0"/>
                            </a:rPr>
                            <m:t>𝒇</m:t>
                          </m:r>
                        </m:e>
                      </m:acc>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e>
                      </m:d>
                      <m:r>
                        <a:rPr lang="en-US" altLang="zh-CN" sz="2000" b="1" i="1" smtClean="0">
                          <a:solidFill>
                            <a:srgbClr val="FF0000"/>
                          </a:solidFill>
                          <a:latin typeface="Cambria Math" panose="02040503050406030204" pitchFamily="18" charset="0"/>
                        </a:rPr>
                        <m:t>=</m:t>
                      </m:r>
                      <m:d>
                        <m:dPr>
                          <m:begChr m:val="{"/>
                          <m:endChr m:val=""/>
                          <m:ctrlPr>
                            <a:rPr lang="en-US" altLang="zh-CN" sz="2000" b="1" i="1" smtClean="0">
                              <a:solidFill>
                                <a:srgbClr val="FF0000"/>
                              </a:solidFill>
                              <a:latin typeface="Cambria Math" panose="02040503050406030204" pitchFamily="18" charset="0"/>
                            </a:rPr>
                          </m:ctrlPr>
                        </m:dPr>
                        <m:e>
                          <m:eqArr>
                            <m:eqArrPr>
                              <m:ctrlPr>
                                <a:rPr lang="en-US" altLang="zh-CN" sz="2000" b="1" i="1" smtClean="0">
                                  <a:solidFill>
                                    <a:srgbClr val="FF0000"/>
                                  </a:solidFill>
                                  <a:latin typeface="Cambria Math" panose="02040503050406030204" pitchFamily="18" charset="0"/>
                                </a:rPr>
                              </m:ctrlPr>
                            </m:eqArrPr>
                            <m:e>
                              <m:r>
                                <a:rPr lang="en-US" altLang="zh-CN" sz="2000" b="1" i="1" smtClean="0">
                                  <a:solidFill>
                                    <a:srgbClr val="FF0000"/>
                                  </a:solidFill>
                                  <a:latin typeface="Cambria Math" panose="02040503050406030204" pitchFamily="18" charset="0"/>
                                </a:rPr>
                                <m:t>𝟎</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𝟗𝟕</m:t>
                              </m:r>
                              <m:r>
                                <a:rPr lang="en-US" altLang="zh-CN" sz="2000" b="1" i="1" smtClean="0">
                                  <a:solidFill>
                                    <a:srgbClr val="FF0000"/>
                                  </a:solidFill>
                                  <a:latin typeface="Cambria Math" panose="02040503050406030204" pitchFamily="18" charset="0"/>
                                </a:rPr>
                                <m:t>𝒇</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e>
                              </m:d>
                              <m:r>
                                <a:rPr lang="en-US" altLang="zh-CN" sz="2000" b="1" i="1" smtClean="0">
                                  <a:solidFill>
                                    <a:srgbClr val="FF0000"/>
                                  </a:solidFill>
                                  <a:latin typeface="Cambria Math" panose="02040503050406030204" pitchFamily="18" charset="0"/>
                                </a:rPr>
                                <m:t>  </m:t>
                              </m:r>
                              <m:r>
                                <a:rPr lang="en-US" altLang="zh-CN" sz="2000" b="1" i="0" smtClean="0">
                                  <a:solidFill>
                                    <a:srgbClr val="FF0000"/>
                                  </a:solidFill>
                                  <a:latin typeface="Cambria Math" panose="02040503050406030204" pitchFamily="18" charset="0"/>
                                </a:rPr>
                                <m:t>𝐢𝐟</m:t>
                              </m:r>
                              <m:r>
                                <a:rPr lang="en-US" altLang="zh-CN" sz="2000" b="1" i="1" smtClean="0">
                                  <a:solidFill>
                                    <a:srgbClr val="FF0000"/>
                                  </a:solidFill>
                                  <a:latin typeface="Cambria Math" panose="02040503050406030204" pitchFamily="18" charset="0"/>
                                </a:rPr>
                                <m:t> </m:t>
                              </m:r>
                              <m:r>
                                <a:rPr lang="en-US" altLang="zh-CN" sz="2000" b="1" i="0" smtClean="0">
                                  <a:solidFill>
                                    <a:srgbClr val="FF0000"/>
                                  </a:solidFill>
                                  <a:latin typeface="Cambria Math" panose="02040503050406030204" pitchFamily="18" charset="0"/>
                                </a:rPr>
                                <m:t>𝚫</m:t>
                              </m:r>
                              <m:r>
                                <a:rPr lang="en-US" altLang="zh-CN" sz="2000" b="1" i="0" smtClean="0">
                                  <a:solidFill>
                                    <a:srgbClr val="FF0000"/>
                                  </a:solidFill>
                                  <a:latin typeface="Cambria Math" panose="02040503050406030204" pitchFamily="18" charset="0"/>
                                </a:rPr>
                                <m:t>𝐡</m:t>
                              </m:r>
                              <m:r>
                                <a:rPr lang="en-US" altLang="zh-CN" sz="2000" b="1" i="1" smtClean="0">
                                  <a:solidFill>
                                    <a:srgbClr val="FF0000"/>
                                  </a:solidFill>
                                  <a:latin typeface="Cambria Math" panose="02040503050406030204" pitchFamily="18" charset="0"/>
                                </a:rPr>
                                <m:t>≤</m:t>
                              </m:r>
                              <m:r>
                                <a:rPr lang="en-US" altLang="zh-CN" sz="2000" b="1" i="0" smtClean="0">
                                  <a:solidFill>
                                    <a:srgbClr val="FF0000"/>
                                  </a:solidFill>
                                  <a:latin typeface="Cambria Math" panose="02040503050406030204" pitchFamily="18" charset="0"/>
                                </a:rPr>
                                <m:t>𝚫</m:t>
                              </m:r>
                              <m:r>
                                <a:rPr lang="en-US" altLang="zh-CN" sz="2000" b="1" i="0" smtClean="0">
                                  <a:solidFill>
                                    <a:srgbClr val="FF0000"/>
                                  </a:solidFill>
                                  <a:latin typeface="Cambria Math" panose="02040503050406030204" pitchFamily="18" charset="0"/>
                                </a:rPr>
                                <m:t>𝐯</m:t>
                              </m:r>
                            </m:e>
                            <m:e>
                              <m:r>
                                <a:rPr lang="en-US" altLang="zh-CN" sz="2000" b="1" i="1" smtClean="0">
                                  <a:solidFill>
                                    <a:srgbClr val="FF0000"/>
                                  </a:solidFill>
                                  <a:latin typeface="Cambria Math" panose="02040503050406030204" pitchFamily="18" charset="0"/>
                                </a:rPr>
                                <m:t>𝟎</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𝟗𝟕</m:t>
                              </m:r>
                              <m:r>
                                <a:rPr lang="en-US" altLang="zh-CN" sz="2000" b="1" i="1" smtClean="0">
                                  <a:solidFill>
                                    <a:srgbClr val="FF0000"/>
                                  </a:solidFill>
                                  <a:latin typeface="Cambria Math" panose="02040503050406030204" pitchFamily="18" charset="0"/>
                                </a:rPr>
                                <m:t>𝒇</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𝒚</m:t>
                                  </m:r>
                                </m:e>
                              </m:d>
                              <m:r>
                                <a:rPr lang="en-US" altLang="zh-CN" sz="2000" b="1" i="1" smtClean="0">
                                  <a:solidFill>
                                    <a:srgbClr val="FF0000"/>
                                  </a:solidFill>
                                  <a:latin typeface="Cambria Math" panose="02040503050406030204" pitchFamily="18" charset="0"/>
                                </a:rPr>
                                <m:t>  </m:t>
                              </m:r>
                              <m:r>
                                <a:rPr lang="en-US" altLang="zh-CN" sz="2000" b="1" i="0" smtClean="0">
                                  <a:solidFill>
                                    <a:srgbClr val="FF0000"/>
                                  </a:solidFill>
                                  <a:latin typeface="Cambria Math" panose="02040503050406030204" pitchFamily="18" charset="0"/>
                                </a:rPr>
                                <m:t>𝐨𝐭𝐡𝐞𝐫𝐰𝐢𝐬𝐞</m:t>
                              </m:r>
                            </m:e>
                          </m:eqArr>
                        </m:e>
                      </m:d>
                    </m:oMath>
                  </m:oMathPara>
                </a14:m>
                <a:endParaRPr lang="en-US" altLang="zh-CN" sz="2000" b="1" i="0" dirty="0" smtClean="0">
                  <a:solidFill>
                    <a:srgbClr val="FF0000"/>
                  </a:solidFill>
                  <a:latin typeface="Cambria Math" panose="020405030504060302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610882" y="6055385"/>
                <a:ext cx="4418389" cy="68653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23190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34" y="2512454"/>
            <a:ext cx="7557532" cy="3194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706940" y="599578"/>
            <a:ext cx="5579861" cy="523220"/>
          </a:xfrm>
          <a:prstGeom prst="rect">
            <a:avLst/>
          </a:prstGeom>
          <a:noFill/>
        </p:spPr>
        <p:txBody>
          <a:bodyPr wrap="none" rtlCol="0">
            <a:spAutoFit/>
          </a:bodyPr>
          <a:lstStyle/>
          <a:p>
            <a:r>
              <a:rPr lang="en-US" altLang="zh-CN" sz="2800" dirty="0" smtClean="0">
                <a:latin typeface="Arial Black" panose="020B0A04020102020204" pitchFamily="34" charset="0"/>
              </a:rPr>
              <a:t>8.1.3 Irrelevant Information</a:t>
            </a:r>
            <a:endParaRPr lang="zh-CN" altLang="en-US" dirty="0">
              <a:latin typeface="Arial Black" panose="020B0A04020102020204" pitchFamily="34" charset="0"/>
            </a:endParaRPr>
          </a:p>
        </p:txBody>
      </p:sp>
      <p:sp>
        <p:nvSpPr>
          <p:cNvPr id="5" name="文本框 4"/>
          <p:cNvSpPr txBox="1"/>
          <p:nvPr/>
        </p:nvSpPr>
        <p:spPr>
          <a:xfrm>
            <a:off x="1259080" y="5812817"/>
            <a:ext cx="1788920"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8.3</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1703461" y="1452287"/>
            <a:ext cx="2309620" cy="954107"/>
          </a:xfrm>
          <a:prstGeom prst="rect">
            <a:avLst/>
          </a:prstGeom>
          <a:noFill/>
        </p:spPr>
        <p:txBody>
          <a:bodyPr wrap="square" rtlCol="0">
            <a:spAutoFit/>
          </a:bodyPr>
          <a:lstStyle/>
          <a:p>
            <a:pPr algn="ctr"/>
            <a:r>
              <a:rPr lang="en-US" altLang="zh-CN" sz="2800" b="1" dirty="0" smtClean="0">
                <a:solidFill>
                  <a:srgbClr val="0000FF"/>
                </a:solidFill>
              </a:rPr>
              <a:t>Histogram of Fig. 8.1(c)</a:t>
            </a:r>
            <a:endParaRPr lang="zh-CN" altLang="en-US" sz="2800" b="1" dirty="0">
              <a:solidFill>
                <a:srgbClr val="0000FF"/>
              </a:solidFill>
            </a:endParaRPr>
          </a:p>
        </p:txBody>
      </p:sp>
      <p:sp>
        <p:nvSpPr>
          <p:cNvPr id="7" name="文本框 6"/>
          <p:cNvSpPr txBox="1"/>
          <p:nvPr/>
        </p:nvSpPr>
        <p:spPr>
          <a:xfrm>
            <a:off x="5375501" y="1452288"/>
            <a:ext cx="2006600" cy="954107"/>
          </a:xfrm>
          <a:prstGeom prst="rect">
            <a:avLst/>
          </a:prstGeom>
          <a:noFill/>
        </p:spPr>
        <p:txBody>
          <a:bodyPr wrap="square" rtlCol="0">
            <a:spAutoFit/>
          </a:bodyPr>
          <a:lstStyle/>
          <a:p>
            <a:pPr algn="ctr"/>
            <a:r>
              <a:rPr lang="en-US" altLang="zh-CN" sz="2800" b="1" dirty="0" smtClean="0">
                <a:solidFill>
                  <a:srgbClr val="0000FF"/>
                </a:solidFill>
              </a:rPr>
              <a:t>Equalized Image</a:t>
            </a:r>
            <a:endParaRPr lang="zh-CN" altLang="en-US" sz="2800" b="1" dirty="0">
              <a:solidFill>
                <a:srgbClr val="0000FF"/>
              </a:solidFill>
            </a:endParaRPr>
          </a:p>
        </p:txBody>
      </p:sp>
    </p:spTree>
    <p:extLst>
      <p:ext uri="{BB962C8B-B14F-4D97-AF65-F5344CB8AC3E}">
        <p14:creationId xmlns:p14="http://schemas.microsoft.com/office/powerpoint/2010/main" val="30765265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7512"/>
            <a:ext cx="4602789" cy="347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6" name="文本框 5"/>
          <p:cNvSpPr txBox="1"/>
          <p:nvPr/>
        </p:nvSpPr>
        <p:spPr>
          <a:xfrm>
            <a:off x="571878" y="5596856"/>
            <a:ext cx="2128696"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8.44</a:t>
            </a:r>
            <a:r>
              <a:rPr lang="en-US" altLang="zh-CN" sz="2000" dirty="0" smtClean="0">
                <a:solidFill>
                  <a:schemeClr val="tx1"/>
                </a:solidFill>
                <a:latin typeface="Times New Roman" panose="02020603050405020304" pitchFamily="18" charset="0"/>
                <a:cs typeface="Times New Roman" panose="02020603050405020304" pitchFamily="18" charset="0"/>
              </a:rPr>
              <a:t> </a:t>
            </a:r>
          </a:p>
        </p:txBody>
      </p:sp>
      <p:sp>
        <p:nvSpPr>
          <p:cNvPr id="7" name="矩形 6"/>
          <p:cNvSpPr/>
          <p:nvPr/>
        </p:nvSpPr>
        <p:spPr>
          <a:xfrm>
            <a:off x="-182245" y="1270644"/>
            <a:ext cx="5686425" cy="523220"/>
          </a:xfrm>
          <a:prstGeom prst="rect">
            <a:avLst/>
          </a:prstGeom>
        </p:spPr>
        <p:txBody>
          <a:bodyPr wrap="square">
            <a:spAutoFit/>
          </a:bodyPr>
          <a:lstStyle/>
          <a:p>
            <a:pPr algn="ctr"/>
            <a:r>
              <a:rPr lang="en-US" altLang="zh-CN" sz="2800" b="1" dirty="0" smtClean="0">
                <a:solidFill>
                  <a:srgbClr val="0000FF"/>
                </a:solidFill>
              </a:rPr>
              <a:t>A </a:t>
            </a:r>
            <a:r>
              <a:rPr lang="en-US" altLang="zh-CN" sz="2800" b="1" dirty="0">
                <a:solidFill>
                  <a:srgbClr val="0000FF"/>
                </a:solidFill>
              </a:rPr>
              <a:t>typical quantization </a:t>
            </a:r>
            <a:r>
              <a:rPr lang="en-US" altLang="zh-CN" sz="2800" b="1" dirty="0" smtClean="0">
                <a:solidFill>
                  <a:srgbClr val="0000FF"/>
                </a:solidFill>
              </a:rPr>
              <a:t>function</a:t>
            </a:r>
            <a:endParaRPr lang="en-US" altLang="zh-CN" sz="2800" b="1" dirty="0">
              <a:solidFill>
                <a:srgbClr val="0000FF"/>
              </a:solidFill>
            </a:endParaRPr>
          </a:p>
        </p:txBody>
      </p:sp>
      <mc:AlternateContent xmlns:mc="http://schemas.openxmlformats.org/markup-compatibility/2006" xmlns:a14="http://schemas.microsoft.com/office/drawing/2010/main">
        <mc:Choice Requires="a14">
          <p:sp>
            <p:nvSpPr>
              <p:cNvPr id="8" name="文本框 7"/>
              <p:cNvSpPr txBox="1"/>
              <p:nvPr/>
            </p:nvSpPr>
            <p:spPr>
              <a:xfrm>
                <a:off x="4602789" y="2081097"/>
                <a:ext cx="4378852" cy="84388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nary>
                        <m:naryPr>
                          <m:ctrlPr>
                            <a:rPr lang="en-US" altLang="zh-CN" b="1" i="1" smtClean="0">
                              <a:solidFill>
                                <a:srgbClr val="FF0000"/>
                              </a:solidFill>
                              <a:latin typeface="Cambria Math" panose="02040503050406030204" pitchFamily="18" charset="0"/>
                            </a:rPr>
                          </m:ctrlPr>
                        </m:naryPr>
                        <m:sub>
                          <m:sSub>
                            <m:sSubPr>
                              <m:ctrlPr>
                                <a:rPr lang="en-US" altLang="zh-CN" b="1" i="1" smtClean="0">
                                  <a:solidFill>
                                    <a:srgbClr val="FF0000"/>
                                  </a:solidFill>
                                  <a:latin typeface="Cambria Math" panose="02040503050406030204" pitchFamily="18" charset="0"/>
                                </a:rPr>
                              </m:ctrlPr>
                            </m:sSubPr>
                            <m:e>
                              <m:r>
                                <m:rPr>
                                  <m:brk m:alnAt="23"/>
                                </m:rPr>
                                <a:rPr lang="en-US" altLang="zh-CN" b="1" i="1" smtClean="0">
                                  <a:solidFill>
                                    <a:srgbClr val="FF0000"/>
                                  </a:solidFill>
                                  <a:latin typeface="Cambria Math" panose="02040503050406030204" pitchFamily="18" charset="0"/>
                                </a:rPr>
                                <m:t>𝒔</m:t>
                              </m:r>
                            </m:e>
                            <m:sub>
                              <m:r>
                                <m:rPr>
                                  <m:brk m:alnAt="23"/>
                                </m:rPr>
                                <a:rPr lang="en-US" altLang="zh-CN" b="1" i="1" smtClean="0">
                                  <a:solidFill>
                                    <a:srgbClr val="FF0000"/>
                                  </a:solidFill>
                                  <a:latin typeface="Cambria Math" panose="02040503050406030204" pitchFamily="18" charset="0"/>
                                </a:rPr>
                                <m:t>𝒊</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sub>
                        <m:sup>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𝒔</m:t>
                              </m:r>
                            </m:e>
                            <m:sub>
                              <m:r>
                                <a:rPr lang="en-US" altLang="zh-CN" b="1" i="1" smtClean="0">
                                  <a:solidFill>
                                    <a:srgbClr val="FF0000"/>
                                  </a:solidFill>
                                  <a:latin typeface="Cambria Math" panose="02040503050406030204" pitchFamily="18" charset="0"/>
                                </a:rPr>
                                <m:t>𝒊</m:t>
                              </m:r>
                            </m:sub>
                          </m:sSub>
                        </m:sup>
                        <m:e>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𝒔</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𝒕</m:t>
                                  </m:r>
                                </m:e>
                                <m:sub>
                                  <m:r>
                                    <a:rPr lang="en-US" altLang="zh-CN" b="1" i="1" smtClean="0">
                                      <a:solidFill>
                                        <a:srgbClr val="FF0000"/>
                                      </a:solidFill>
                                      <a:latin typeface="Cambria Math" panose="02040503050406030204" pitchFamily="18" charset="0"/>
                                    </a:rPr>
                                    <m:t>𝒊</m:t>
                                  </m:r>
                                </m:sub>
                              </m:sSub>
                            </m:e>
                          </m:d>
                          <m:r>
                            <a:rPr lang="en-US" altLang="zh-CN" b="1" i="1" smtClean="0">
                              <a:solidFill>
                                <a:srgbClr val="FF0000"/>
                              </a:solidFill>
                              <a:latin typeface="Cambria Math" panose="02040503050406030204" pitchFamily="18" charset="0"/>
                            </a:rPr>
                            <m:t>𝒑</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𝒔</m:t>
                              </m:r>
                            </m:e>
                          </m:d>
                          <m:r>
                            <a:rPr lang="en-US" altLang="zh-CN" b="1" i="1" smtClean="0">
                              <a:solidFill>
                                <a:srgbClr val="FF0000"/>
                              </a:solidFill>
                              <a:latin typeface="Cambria Math" panose="02040503050406030204" pitchFamily="18" charset="0"/>
                            </a:rPr>
                            <m:t>𝒅𝒔</m:t>
                          </m:r>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𝒊</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𝟐</m:t>
                          </m:r>
                          <m:r>
                            <a:rPr lang="en-US" altLang="zh-CN" b="1" i="1" smtClean="0">
                              <a:solidFill>
                                <a:srgbClr val="FF0000"/>
                              </a:solidFill>
                              <a:latin typeface="Cambria Math" panose="02040503050406030204" pitchFamily="18" charset="0"/>
                            </a:rPr>
                            <m:t>,…,</m:t>
                          </m:r>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𝑳</m:t>
                              </m:r>
                            </m:num>
                            <m:den>
                              <m:r>
                                <a:rPr lang="en-US" altLang="zh-CN" b="1" i="1" smtClean="0">
                                  <a:solidFill>
                                    <a:srgbClr val="FF0000"/>
                                  </a:solidFill>
                                  <a:latin typeface="Cambria Math" panose="02040503050406030204" pitchFamily="18" charset="0"/>
                                </a:rPr>
                                <m:t>𝟐</m:t>
                              </m:r>
                            </m:den>
                          </m:f>
                        </m:e>
                      </m:nary>
                    </m:oMath>
                  </m:oMathPara>
                </a14:m>
                <a:endParaRPr lang="en-US" altLang="zh-CN" b="1" i="0" dirty="0" smtClean="0">
                  <a:solidFill>
                    <a:srgbClr val="FF0000"/>
                  </a:solidFill>
                  <a:latin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602789" y="2081097"/>
                <a:ext cx="4378852" cy="84388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389302" y="4160694"/>
                <a:ext cx="4754698" cy="183627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𝒔</m:t>
                          </m:r>
                        </m:e>
                        <m:sub>
                          <m:r>
                            <a:rPr lang="en-US" altLang="zh-CN" b="1" i="1" smtClean="0">
                              <a:solidFill>
                                <a:srgbClr val="FF0000"/>
                              </a:solidFill>
                              <a:latin typeface="Cambria Math" panose="02040503050406030204" pitchFamily="18" charset="0"/>
                            </a:rPr>
                            <m:t>𝒊</m:t>
                          </m:r>
                        </m:sub>
                      </m:sSub>
                      <m:r>
                        <a:rPr lang="en-US" altLang="zh-CN" b="1" i="1" smtClean="0">
                          <a:solidFill>
                            <a:srgbClr val="FF0000"/>
                          </a:solidFill>
                          <a:latin typeface="Cambria Math" panose="02040503050406030204" pitchFamily="18" charset="0"/>
                        </a:rPr>
                        <m:t>=</m:t>
                      </m:r>
                      <m:d>
                        <m:dPr>
                          <m:begChr m:val="{"/>
                          <m:endChr m:val=""/>
                          <m:ctrlPr>
                            <a:rPr lang="en-US" altLang="zh-CN" b="1" i="1" smtClean="0">
                              <a:solidFill>
                                <a:srgbClr val="FF0000"/>
                              </a:solidFill>
                              <a:latin typeface="Cambria Math" panose="02040503050406030204" pitchFamily="18" charset="0"/>
                            </a:rPr>
                          </m:ctrlPr>
                        </m:dPr>
                        <m:e>
                          <m:eqArr>
                            <m:eqArrPr>
                              <m:ctrlPr>
                                <a:rPr lang="en-US" altLang="zh-CN" b="1" i="1" smtClean="0">
                                  <a:solidFill>
                                    <a:srgbClr val="FF0000"/>
                                  </a:solidFill>
                                  <a:latin typeface="Cambria Math" panose="02040503050406030204" pitchFamily="18" charset="0"/>
                                </a:rPr>
                              </m:ctrlPr>
                            </m:eqArrPr>
                            <m:e>
                              <m:r>
                                <a:rPr lang="en-US" altLang="zh-CN" b="1" i="1" smtClean="0">
                                  <a:solidFill>
                                    <a:srgbClr val="FF0000"/>
                                  </a:solidFill>
                                  <a:latin typeface="Cambria Math" panose="02040503050406030204" pitchFamily="18" charset="0"/>
                                </a:rPr>
                                <m:t>𝟎</m:t>
                              </m:r>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𝒊</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e>
                            <m:e>
                              <m:f>
                                <m:fPr>
                                  <m:ctrlPr>
                                    <a:rPr lang="en-US" altLang="zh-CN" b="1" i="1" smtClean="0">
                                      <a:solidFill>
                                        <a:srgbClr val="FF0000"/>
                                      </a:solidFill>
                                      <a:latin typeface="Cambria Math" panose="02040503050406030204" pitchFamily="18" charset="0"/>
                                    </a:rPr>
                                  </m:ctrlPr>
                                </m:fPr>
                                <m:num>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𝒕</m:t>
                                      </m:r>
                                    </m:e>
                                    <m:sub>
                                      <m:r>
                                        <a:rPr lang="en-US" altLang="zh-CN" b="1" i="1" smtClean="0">
                                          <a:solidFill>
                                            <a:srgbClr val="FF0000"/>
                                          </a:solidFill>
                                          <a:latin typeface="Cambria Math" panose="02040503050406030204" pitchFamily="18" charset="0"/>
                                        </a:rPr>
                                        <m:t>𝒊</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𝒕</m:t>
                                      </m:r>
                                    </m:e>
                                    <m:sub>
                                      <m:r>
                                        <a:rPr lang="en-US" altLang="zh-CN" b="1" i="1" smtClean="0">
                                          <a:solidFill>
                                            <a:srgbClr val="FF0000"/>
                                          </a:solidFill>
                                          <a:latin typeface="Cambria Math" panose="02040503050406030204" pitchFamily="18" charset="0"/>
                                        </a:rPr>
                                        <m:t>𝒊</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num>
                                <m:den>
                                  <m:r>
                                    <a:rPr lang="en-US" altLang="zh-CN" b="1" i="1" smtClean="0">
                                      <a:solidFill>
                                        <a:srgbClr val="FF0000"/>
                                      </a:solidFill>
                                      <a:latin typeface="Cambria Math" panose="02040503050406030204" pitchFamily="18" charset="0"/>
                                    </a:rPr>
                                    <m:t>𝟐</m:t>
                                  </m:r>
                                </m:den>
                              </m:f>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𝒊</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𝟐</m:t>
                              </m:r>
                              <m:r>
                                <a:rPr lang="en-US" altLang="zh-CN" b="1" i="1" smtClean="0">
                                  <a:solidFill>
                                    <a:srgbClr val="FF0000"/>
                                  </a:solidFill>
                                  <a:latin typeface="Cambria Math" panose="02040503050406030204" pitchFamily="18" charset="0"/>
                                </a:rPr>
                                <m:t>,…,</m:t>
                              </m:r>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𝑳</m:t>
                                  </m:r>
                                </m:num>
                                <m:den>
                                  <m:r>
                                    <a:rPr lang="en-US" altLang="zh-CN" b="1" i="1" smtClean="0">
                                      <a:solidFill>
                                        <a:srgbClr val="FF0000"/>
                                      </a:solidFill>
                                      <a:latin typeface="Cambria Math" panose="02040503050406030204" pitchFamily="18" charset="0"/>
                                    </a:rPr>
                                    <m:t>𝟐</m:t>
                                  </m:r>
                                </m:den>
                              </m:f>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e>
                            <m:e>
                              <m:r>
                                <a:rPr lang="en-US" altLang="zh-CN" b="1" i="1" smtClean="0">
                                  <a:solidFill>
                                    <a:srgbClr val="FF0000"/>
                                  </a:solidFill>
                                  <a:latin typeface="Cambria Math" panose="02040503050406030204" pitchFamily="18" charset="0"/>
                                  <a:ea typeface="Cambria Math" panose="02040503050406030204" pitchFamily="18" charset="0"/>
                                </a:rPr>
                                <m:t>∞                                       </m:t>
                              </m:r>
                              <m:r>
                                <a:rPr lang="en-US" altLang="zh-CN" b="1" i="1" smtClean="0">
                                  <a:solidFill>
                                    <a:srgbClr val="FF0000"/>
                                  </a:solidFill>
                                  <a:latin typeface="Cambria Math" panose="02040503050406030204" pitchFamily="18" charset="0"/>
                                  <a:ea typeface="Cambria Math" panose="02040503050406030204" pitchFamily="18" charset="0"/>
                                </a:rPr>
                                <m:t>𝒊</m:t>
                              </m:r>
                              <m:r>
                                <a:rPr lang="en-US" altLang="zh-CN" b="1" i="1" smtClean="0">
                                  <a:solidFill>
                                    <a:srgbClr val="FF0000"/>
                                  </a:solidFill>
                                  <a:latin typeface="Cambria Math" panose="02040503050406030204" pitchFamily="18" charset="0"/>
                                  <a:ea typeface="Cambria Math" panose="02040503050406030204" pitchFamily="18" charset="0"/>
                                </a:rPr>
                                <m:t>=</m:t>
                              </m:r>
                              <m:f>
                                <m:fPr>
                                  <m:ctrlPr>
                                    <a:rPr lang="en-US" altLang="zh-CN" b="1" i="1" smtClean="0">
                                      <a:solidFill>
                                        <a:srgbClr val="FF0000"/>
                                      </a:solidFill>
                                      <a:latin typeface="Cambria Math" panose="02040503050406030204" pitchFamily="18" charset="0"/>
                                      <a:ea typeface="Cambria Math" panose="02040503050406030204" pitchFamily="18" charset="0"/>
                                    </a:rPr>
                                  </m:ctrlPr>
                                </m:fPr>
                                <m:num>
                                  <m:r>
                                    <a:rPr lang="en-US" altLang="zh-CN" b="1" i="1" smtClean="0">
                                      <a:solidFill>
                                        <a:srgbClr val="FF0000"/>
                                      </a:solidFill>
                                      <a:latin typeface="Cambria Math" panose="02040503050406030204" pitchFamily="18" charset="0"/>
                                      <a:ea typeface="Cambria Math" panose="02040503050406030204" pitchFamily="18" charset="0"/>
                                    </a:rPr>
                                    <m:t>𝑳</m:t>
                                  </m:r>
                                </m:num>
                                <m:den>
                                  <m:r>
                                    <a:rPr lang="en-US" altLang="zh-CN" b="1" i="1" smtClean="0">
                                      <a:solidFill>
                                        <a:srgbClr val="FF0000"/>
                                      </a:solidFill>
                                      <a:latin typeface="Cambria Math" panose="02040503050406030204" pitchFamily="18" charset="0"/>
                                      <a:ea typeface="Cambria Math" panose="02040503050406030204" pitchFamily="18" charset="0"/>
                                    </a:rPr>
                                    <m:t>𝟐</m:t>
                                  </m:r>
                                </m:den>
                              </m:f>
                            </m:e>
                          </m:eqArr>
                        </m:e>
                      </m:d>
                    </m:oMath>
                  </m:oMathPara>
                </a14:m>
                <a:endParaRPr lang="en-US" altLang="zh-CN" b="1" i="0" dirty="0" smtClean="0">
                  <a:solidFill>
                    <a:srgbClr val="FF0000"/>
                  </a:solidFill>
                  <a:latin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389302" y="4160694"/>
                <a:ext cx="4754698" cy="1836272"/>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91260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571971" y="2975833"/>
            <a:ext cx="8271248" cy="2449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725653" cy="523220"/>
          </a:xfrm>
          <a:prstGeom prst="rect">
            <a:avLst/>
          </a:prstGeom>
          <a:noFill/>
        </p:spPr>
        <p:txBody>
          <a:bodyPr wrap="none" rtlCol="0">
            <a:spAutoFit/>
          </a:bodyPr>
          <a:lstStyle/>
          <a:p>
            <a:r>
              <a:rPr lang="en-US" altLang="zh-CN" sz="2800" dirty="0" smtClean="0">
                <a:latin typeface="Arial Black" panose="020B0A04020102020204" pitchFamily="34" charset="0"/>
              </a:rPr>
              <a:t>8.2.9 Predictive Coding</a:t>
            </a:r>
            <a:endParaRPr lang="zh-CN" altLang="en-US" dirty="0">
              <a:latin typeface="Arial Black" panose="020B0A04020102020204" pitchFamily="34" charset="0"/>
            </a:endParaRPr>
          </a:p>
        </p:txBody>
      </p:sp>
      <p:sp>
        <p:nvSpPr>
          <p:cNvPr id="7" name="矩形 6"/>
          <p:cNvSpPr/>
          <p:nvPr/>
        </p:nvSpPr>
        <p:spPr>
          <a:xfrm>
            <a:off x="771153" y="1800862"/>
            <a:ext cx="7872885" cy="954107"/>
          </a:xfrm>
          <a:prstGeom prst="rect">
            <a:avLst/>
          </a:prstGeom>
        </p:spPr>
        <p:txBody>
          <a:bodyPr wrap="square">
            <a:spAutoFit/>
          </a:bodyPr>
          <a:lstStyle/>
          <a:p>
            <a:r>
              <a:rPr lang="en-US" altLang="zh-CN" sz="2800" b="1" dirty="0" smtClean="0">
                <a:solidFill>
                  <a:srgbClr val="0000FF"/>
                </a:solidFill>
              </a:rPr>
              <a:t>Lloyd-Max </a:t>
            </a:r>
            <a:r>
              <a:rPr lang="en-US" altLang="zh-CN" sz="2800" b="1" dirty="0" err="1" smtClean="0">
                <a:solidFill>
                  <a:srgbClr val="0000FF"/>
                </a:solidFill>
              </a:rPr>
              <a:t>quantizers</a:t>
            </a:r>
            <a:r>
              <a:rPr lang="en-US" altLang="zh-CN" sz="2800" b="1" dirty="0" smtClean="0">
                <a:solidFill>
                  <a:srgbClr val="0000FF"/>
                </a:solidFill>
              </a:rPr>
              <a:t> for a Laplacian probability density function of unit variance</a:t>
            </a:r>
            <a:endParaRPr lang="en-US" altLang="zh-CN" sz="2800" b="1" dirty="0">
              <a:solidFill>
                <a:srgbClr val="0000FF"/>
              </a:solidFill>
            </a:endParaRPr>
          </a:p>
        </p:txBody>
      </p:sp>
    </p:spTree>
    <p:extLst>
      <p:ext uri="{BB962C8B-B14F-4D97-AF65-F5344CB8AC3E}">
        <p14:creationId xmlns:p14="http://schemas.microsoft.com/office/powerpoint/2010/main" val="38925229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0338"/>
          <a:stretch/>
        </p:blipFill>
        <p:spPr bwMode="auto">
          <a:xfrm>
            <a:off x="454817" y="2650678"/>
            <a:ext cx="8389247" cy="215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917574" y="4882241"/>
            <a:ext cx="2234349"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8.45</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8" name="矩形 7"/>
          <p:cNvSpPr/>
          <p:nvPr/>
        </p:nvSpPr>
        <p:spPr>
          <a:xfrm>
            <a:off x="3463751" y="2189013"/>
            <a:ext cx="1945286" cy="461665"/>
          </a:xfrm>
          <a:prstGeom prst="rect">
            <a:avLst/>
          </a:prstGeom>
        </p:spPr>
        <p:txBody>
          <a:bodyPr wrap="square">
            <a:spAutoFit/>
          </a:bodyPr>
          <a:lstStyle/>
          <a:p>
            <a:pPr algn="ctr"/>
            <a:r>
              <a:rPr lang="en-US" altLang="zh-CN" b="1" dirty="0" smtClean="0">
                <a:solidFill>
                  <a:srgbClr val="FF0000"/>
                </a:solidFill>
              </a:rPr>
              <a:t>Encoder</a:t>
            </a:r>
          </a:p>
        </p:txBody>
      </p:sp>
      <p:sp>
        <p:nvSpPr>
          <p:cNvPr id="9" name="矩形 8"/>
          <p:cNvSpPr/>
          <p:nvPr/>
        </p:nvSpPr>
        <p:spPr>
          <a:xfrm>
            <a:off x="3463751" y="4820686"/>
            <a:ext cx="2158805" cy="461665"/>
          </a:xfrm>
          <a:prstGeom prst="rect">
            <a:avLst/>
          </a:prstGeom>
        </p:spPr>
        <p:txBody>
          <a:bodyPr wrap="square">
            <a:spAutoFit/>
          </a:bodyPr>
          <a:lstStyle/>
          <a:p>
            <a:pPr algn="ctr"/>
            <a:r>
              <a:rPr lang="en-US" altLang="zh-CN" b="1" dirty="0" smtClean="0">
                <a:solidFill>
                  <a:srgbClr val="FF0000"/>
                </a:solidFill>
              </a:rPr>
              <a:t>Decoder</a:t>
            </a:r>
            <a:endParaRPr lang="en-US" altLang="zh-CN" b="1" dirty="0">
              <a:solidFill>
                <a:srgbClr val="FF0000"/>
              </a:solidFill>
            </a:endParaRPr>
          </a:p>
        </p:txBody>
      </p:sp>
      <p:sp>
        <p:nvSpPr>
          <p:cNvPr id="10" name="矩形 9"/>
          <p:cNvSpPr/>
          <p:nvPr/>
        </p:nvSpPr>
        <p:spPr>
          <a:xfrm>
            <a:off x="413271" y="1542326"/>
            <a:ext cx="5686425" cy="523220"/>
          </a:xfrm>
          <a:prstGeom prst="rect">
            <a:avLst/>
          </a:prstGeom>
        </p:spPr>
        <p:txBody>
          <a:bodyPr wrap="square">
            <a:spAutoFit/>
          </a:bodyPr>
          <a:lstStyle/>
          <a:p>
            <a:pPr algn="ctr"/>
            <a:r>
              <a:rPr lang="en-US" altLang="zh-CN" sz="2800" b="1" dirty="0" smtClean="0">
                <a:solidFill>
                  <a:srgbClr val="0000FF"/>
                </a:solidFill>
              </a:rPr>
              <a:t>Wavelet Coding System</a:t>
            </a:r>
            <a:endParaRPr lang="en-US" altLang="zh-CN" sz="2800" b="1" dirty="0">
              <a:solidFill>
                <a:srgbClr val="0000FF"/>
              </a:solidFill>
            </a:endParaRPr>
          </a:p>
        </p:txBody>
      </p:sp>
      <p:sp>
        <p:nvSpPr>
          <p:cNvPr id="11" name="文本框 10"/>
          <p:cNvSpPr txBox="1"/>
          <p:nvPr/>
        </p:nvSpPr>
        <p:spPr>
          <a:xfrm>
            <a:off x="2180330" y="599578"/>
            <a:ext cx="4528034" cy="523220"/>
          </a:xfrm>
          <a:prstGeom prst="rect">
            <a:avLst/>
          </a:prstGeom>
          <a:noFill/>
        </p:spPr>
        <p:txBody>
          <a:bodyPr wrap="none" rtlCol="0">
            <a:spAutoFit/>
          </a:bodyPr>
          <a:lstStyle/>
          <a:p>
            <a:r>
              <a:rPr lang="en-US" altLang="zh-CN" sz="2800" dirty="0" smtClean="0">
                <a:latin typeface="Arial Black" panose="020B0A04020102020204" pitchFamily="34" charset="0"/>
              </a:rPr>
              <a:t>8.2.10 Wavelet Coding</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493065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1467444" y="1122798"/>
            <a:ext cx="5695356" cy="567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180330" y="599578"/>
            <a:ext cx="4528034" cy="523220"/>
          </a:xfrm>
          <a:prstGeom prst="rect">
            <a:avLst/>
          </a:prstGeom>
          <a:noFill/>
        </p:spPr>
        <p:txBody>
          <a:bodyPr wrap="none" rtlCol="0">
            <a:spAutoFit/>
          </a:bodyPr>
          <a:lstStyle/>
          <a:p>
            <a:r>
              <a:rPr lang="en-US" altLang="zh-CN" sz="2800" dirty="0" smtClean="0">
                <a:latin typeface="Arial Black" panose="020B0A04020102020204" pitchFamily="34" charset="0"/>
              </a:rPr>
              <a:t>8.2.10 Wavelet Coding</a:t>
            </a:r>
            <a:endParaRPr lang="zh-CN" altLang="en-US" dirty="0">
              <a:latin typeface="Arial Black" panose="020B0A04020102020204" pitchFamily="34" charset="0"/>
            </a:endParaRPr>
          </a:p>
        </p:txBody>
      </p:sp>
      <p:sp>
        <p:nvSpPr>
          <p:cNvPr id="6" name="矩形 5"/>
          <p:cNvSpPr/>
          <p:nvPr/>
        </p:nvSpPr>
        <p:spPr>
          <a:xfrm>
            <a:off x="-24173" y="1974126"/>
            <a:ext cx="1767059" cy="523220"/>
          </a:xfrm>
          <a:prstGeom prst="rect">
            <a:avLst/>
          </a:prstGeom>
        </p:spPr>
        <p:txBody>
          <a:bodyPr wrap="square">
            <a:spAutoFit/>
          </a:bodyPr>
          <a:lstStyle/>
          <a:p>
            <a:pPr algn="ctr"/>
            <a:r>
              <a:rPr lang="en-US" altLang="zh-CN" sz="2800" b="1" dirty="0" err="1">
                <a:solidFill>
                  <a:srgbClr val="0000FF"/>
                </a:solidFill>
              </a:rPr>
              <a:t>Haar</a:t>
            </a:r>
            <a:endParaRPr lang="en-US" altLang="zh-CN" sz="2800" b="1" dirty="0">
              <a:solidFill>
                <a:srgbClr val="0000FF"/>
              </a:solidFill>
            </a:endParaRPr>
          </a:p>
        </p:txBody>
      </p:sp>
      <p:sp>
        <p:nvSpPr>
          <p:cNvPr id="7" name="矩形 6"/>
          <p:cNvSpPr/>
          <p:nvPr/>
        </p:nvSpPr>
        <p:spPr>
          <a:xfrm>
            <a:off x="6958627" y="2132100"/>
            <a:ext cx="2315194" cy="523220"/>
          </a:xfrm>
          <a:prstGeom prst="rect">
            <a:avLst/>
          </a:prstGeom>
        </p:spPr>
        <p:txBody>
          <a:bodyPr wrap="square">
            <a:spAutoFit/>
          </a:bodyPr>
          <a:lstStyle/>
          <a:p>
            <a:pPr algn="ctr"/>
            <a:r>
              <a:rPr lang="en-US" altLang="zh-CN" sz="2800" b="1" dirty="0" err="1" smtClean="0">
                <a:solidFill>
                  <a:srgbClr val="0000FF"/>
                </a:solidFill>
              </a:rPr>
              <a:t>Daubechies</a:t>
            </a:r>
            <a:endParaRPr lang="en-US" altLang="zh-CN" sz="2800" b="1" dirty="0">
              <a:solidFill>
                <a:srgbClr val="0000FF"/>
              </a:solidFill>
            </a:endParaRPr>
          </a:p>
        </p:txBody>
      </p:sp>
      <p:sp>
        <p:nvSpPr>
          <p:cNvPr id="8" name="矩形 7"/>
          <p:cNvSpPr/>
          <p:nvPr/>
        </p:nvSpPr>
        <p:spPr>
          <a:xfrm>
            <a:off x="-24174" y="5025093"/>
            <a:ext cx="1767059" cy="523220"/>
          </a:xfrm>
          <a:prstGeom prst="rect">
            <a:avLst/>
          </a:prstGeom>
        </p:spPr>
        <p:txBody>
          <a:bodyPr wrap="square">
            <a:spAutoFit/>
          </a:bodyPr>
          <a:lstStyle/>
          <a:p>
            <a:pPr algn="ctr"/>
            <a:r>
              <a:rPr lang="en-US" altLang="zh-CN" sz="2800" b="1" dirty="0" err="1" smtClean="0">
                <a:solidFill>
                  <a:srgbClr val="0000FF"/>
                </a:solidFill>
              </a:rPr>
              <a:t>Symlets</a:t>
            </a:r>
            <a:endParaRPr lang="en-US" altLang="zh-CN" sz="2800" b="1" dirty="0">
              <a:solidFill>
                <a:srgbClr val="0000FF"/>
              </a:solidFill>
            </a:endParaRPr>
          </a:p>
        </p:txBody>
      </p:sp>
      <p:sp>
        <p:nvSpPr>
          <p:cNvPr id="9" name="矩形 8"/>
          <p:cNvSpPr/>
          <p:nvPr/>
        </p:nvSpPr>
        <p:spPr>
          <a:xfrm>
            <a:off x="6902450" y="5025093"/>
            <a:ext cx="2427548" cy="523220"/>
          </a:xfrm>
          <a:prstGeom prst="rect">
            <a:avLst/>
          </a:prstGeom>
        </p:spPr>
        <p:txBody>
          <a:bodyPr wrap="square">
            <a:spAutoFit/>
          </a:bodyPr>
          <a:lstStyle/>
          <a:p>
            <a:pPr algn="ctr"/>
            <a:r>
              <a:rPr lang="en-US" altLang="zh-CN" sz="2800" b="1" dirty="0" smtClean="0">
                <a:solidFill>
                  <a:srgbClr val="0000FF"/>
                </a:solidFill>
              </a:rPr>
              <a:t>Biorthogonal</a:t>
            </a:r>
            <a:endParaRPr lang="en-US" altLang="zh-CN" sz="2800" b="1" dirty="0">
              <a:solidFill>
                <a:srgbClr val="0000FF"/>
              </a:solidFill>
            </a:endParaRPr>
          </a:p>
        </p:txBody>
      </p:sp>
    </p:spTree>
    <p:extLst>
      <p:ext uri="{BB962C8B-B14F-4D97-AF65-F5344CB8AC3E}">
        <p14:creationId xmlns:p14="http://schemas.microsoft.com/office/powerpoint/2010/main" val="3910245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762"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357711" y="3331439"/>
            <a:ext cx="8523890" cy="22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528034" cy="523220"/>
          </a:xfrm>
          <a:prstGeom prst="rect">
            <a:avLst/>
          </a:prstGeom>
          <a:noFill/>
        </p:spPr>
        <p:txBody>
          <a:bodyPr wrap="none" rtlCol="0">
            <a:spAutoFit/>
          </a:bodyPr>
          <a:lstStyle/>
          <a:p>
            <a:r>
              <a:rPr lang="en-US" altLang="zh-CN" sz="2800" dirty="0" smtClean="0">
                <a:latin typeface="Arial Black" panose="020B0A04020102020204" pitchFamily="34" charset="0"/>
              </a:rPr>
              <a:t>8.2.10 Wavelet Coding</a:t>
            </a:r>
            <a:endParaRPr lang="zh-CN" altLang="en-US" dirty="0">
              <a:latin typeface="Arial Black" panose="020B0A04020102020204" pitchFamily="34" charset="0"/>
            </a:endParaRPr>
          </a:p>
        </p:txBody>
      </p:sp>
      <p:sp>
        <p:nvSpPr>
          <p:cNvPr id="6" name="矩形 5"/>
          <p:cNvSpPr/>
          <p:nvPr/>
        </p:nvSpPr>
        <p:spPr>
          <a:xfrm>
            <a:off x="446611" y="1707426"/>
            <a:ext cx="7198789" cy="1384995"/>
          </a:xfrm>
          <a:prstGeom prst="rect">
            <a:avLst/>
          </a:prstGeom>
        </p:spPr>
        <p:txBody>
          <a:bodyPr wrap="square">
            <a:spAutoFit/>
          </a:bodyPr>
          <a:lstStyle/>
          <a:p>
            <a:r>
              <a:rPr lang="en-US" altLang="zh-CN" sz="2800" b="1" dirty="0" smtClean="0">
                <a:solidFill>
                  <a:srgbClr val="0000FF"/>
                </a:solidFill>
              </a:rPr>
              <a:t>Wavelet transform filter taps and zeroed coefficients when truncating the transforms in Fig. 8.46 below 1.5</a:t>
            </a:r>
            <a:endParaRPr lang="en-US" altLang="zh-CN" sz="2800" b="1" dirty="0">
              <a:solidFill>
                <a:srgbClr val="0000FF"/>
              </a:solidFill>
            </a:endParaRPr>
          </a:p>
        </p:txBody>
      </p:sp>
    </p:spTree>
    <p:extLst>
      <p:ext uri="{BB962C8B-B14F-4D97-AF65-F5344CB8AC3E}">
        <p14:creationId xmlns:p14="http://schemas.microsoft.com/office/powerpoint/2010/main" val="3501210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19006"/>
          <a:stretch/>
        </p:blipFill>
        <p:spPr bwMode="auto">
          <a:xfrm>
            <a:off x="374651" y="2889250"/>
            <a:ext cx="8527332"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2180330" y="599578"/>
            <a:ext cx="4528034" cy="523220"/>
          </a:xfrm>
          <a:prstGeom prst="rect">
            <a:avLst/>
          </a:prstGeom>
          <a:noFill/>
        </p:spPr>
        <p:txBody>
          <a:bodyPr wrap="none" rtlCol="0">
            <a:spAutoFit/>
          </a:bodyPr>
          <a:lstStyle/>
          <a:p>
            <a:r>
              <a:rPr lang="en-US" altLang="zh-CN" sz="2800" dirty="0" smtClean="0">
                <a:latin typeface="Arial Black" panose="020B0A04020102020204" pitchFamily="34" charset="0"/>
              </a:rPr>
              <a:t>8.2.10 Wavelet Coding</a:t>
            </a:r>
            <a:endParaRPr lang="zh-CN" altLang="en-US" dirty="0">
              <a:latin typeface="Arial Black" panose="020B0A04020102020204" pitchFamily="34" charset="0"/>
            </a:endParaRPr>
          </a:p>
        </p:txBody>
      </p:sp>
      <p:sp>
        <p:nvSpPr>
          <p:cNvPr id="7" name="矩形 6"/>
          <p:cNvSpPr/>
          <p:nvPr/>
        </p:nvSpPr>
        <p:spPr>
          <a:xfrm>
            <a:off x="844952" y="1745526"/>
            <a:ext cx="7198789" cy="954107"/>
          </a:xfrm>
          <a:prstGeom prst="rect">
            <a:avLst/>
          </a:prstGeom>
        </p:spPr>
        <p:txBody>
          <a:bodyPr wrap="square">
            <a:spAutoFit/>
          </a:bodyPr>
          <a:lstStyle/>
          <a:p>
            <a:r>
              <a:rPr lang="en-US" altLang="zh-CN" sz="2800" b="1" dirty="0" smtClean="0">
                <a:solidFill>
                  <a:srgbClr val="0000FF"/>
                </a:solidFill>
              </a:rPr>
              <a:t>Decomposition level impact on wavelet coding the 512×512 image of Fig. 8.23</a:t>
            </a:r>
            <a:endParaRPr lang="en-US" altLang="zh-CN" sz="2800" b="1" dirty="0">
              <a:solidFill>
                <a:srgbClr val="0000FF"/>
              </a:solidFill>
            </a:endParaRPr>
          </a:p>
        </p:txBody>
      </p:sp>
    </p:spTree>
    <p:extLst>
      <p:ext uri="{BB962C8B-B14F-4D97-AF65-F5344CB8AC3E}">
        <p14:creationId xmlns:p14="http://schemas.microsoft.com/office/powerpoint/2010/main" val="21906639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4"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818966" y="1484312"/>
            <a:ext cx="5889398" cy="470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180330" y="599578"/>
            <a:ext cx="4528034" cy="523220"/>
          </a:xfrm>
          <a:prstGeom prst="rect">
            <a:avLst/>
          </a:prstGeom>
          <a:noFill/>
        </p:spPr>
        <p:txBody>
          <a:bodyPr wrap="none" rtlCol="0">
            <a:spAutoFit/>
          </a:bodyPr>
          <a:lstStyle/>
          <a:p>
            <a:r>
              <a:rPr lang="en-US" altLang="zh-CN" sz="2800" dirty="0" smtClean="0">
                <a:latin typeface="Arial Black" panose="020B0A04020102020204" pitchFamily="34" charset="0"/>
              </a:rPr>
              <a:t>8.2.10 Wavelet Coding</a:t>
            </a:r>
            <a:endParaRPr lang="zh-CN" altLang="en-US" dirty="0">
              <a:latin typeface="Arial Black" panose="020B0A04020102020204" pitchFamily="34" charset="0"/>
            </a:endParaRPr>
          </a:p>
        </p:txBody>
      </p:sp>
      <p:sp>
        <p:nvSpPr>
          <p:cNvPr id="5" name="文本框 4"/>
          <p:cNvSpPr txBox="1"/>
          <p:nvPr/>
        </p:nvSpPr>
        <p:spPr>
          <a:xfrm>
            <a:off x="6708364" y="4433766"/>
            <a:ext cx="2073274" cy="163121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8.47</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The impact of dead zone interval selection on wavelet coding.</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4627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4303"/>
          <a:stretch/>
        </p:blipFill>
        <p:spPr bwMode="auto">
          <a:xfrm>
            <a:off x="659432" y="2826902"/>
            <a:ext cx="8080409" cy="2532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528034" cy="523220"/>
          </a:xfrm>
          <a:prstGeom prst="rect">
            <a:avLst/>
          </a:prstGeom>
          <a:noFill/>
        </p:spPr>
        <p:txBody>
          <a:bodyPr wrap="none" rtlCol="0">
            <a:spAutoFit/>
          </a:bodyPr>
          <a:lstStyle/>
          <a:p>
            <a:r>
              <a:rPr lang="en-US" altLang="zh-CN" sz="2800" dirty="0" smtClean="0">
                <a:latin typeface="Arial Black" panose="020B0A04020102020204" pitchFamily="34" charset="0"/>
              </a:rPr>
              <a:t>8.2.10 Wavelet Coding</a:t>
            </a:r>
            <a:endParaRPr lang="zh-CN" altLang="en-US" dirty="0">
              <a:latin typeface="Arial Black" panose="020B0A04020102020204" pitchFamily="34" charset="0"/>
            </a:endParaRPr>
          </a:p>
        </p:txBody>
      </p:sp>
      <p:sp>
        <p:nvSpPr>
          <p:cNvPr id="6" name="矩形 5"/>
          <p:cNvSpPr/>
          <p:nvPr/>
        </p:nvSpPr>
        <p:spPr>
          <a:xfrm>
            <a:off x="659432" y="1745446"/>
            <a:ext cx="7943448" cy="954107"/>
          </a:xfrm>
          <a:prstGeom prst="rect">
            <a:avLst/>
          </a:prstGeom>
        </p:spPr>
        <p:txBody>
          <a:bodyPr wrap="square">
            <a:spAutoFit/>
          </a:bodyPr>
          <a:lstStyle/>
          <a:p>
            <a:r>
              <a:rPr lang="en-US" altLang="zh-CN" sz="2800" b="1" dirty="0" smtClean="0">
                <a:solidFill>
                  <a:srgbClr val="0000FF"/>
                </a:solidFill>
              </a:rPr>
              <a:t>Impulse responses of the low and </a:t>
            </a:r>
            <a:r>
              <a:rPr lang="en-US" altLang="zh-CN" sz="2800" b="1" dirty="0" err="1" smtClean="0">
                <a:solidFill>
                  <a:srgbClr val="0000FF"/>
                </a:solidFill>
              </a:rPr>
              <a:t>highpass</a:t>
            </a:r>
            <a:r>
              <a:rPr lang="en-US" altLang="zh-CN" sz="2800" b="1" dirty="0" smtClean="0">
                <a:solidFill>
                  <a:srgbClr val="0000FF"/>
                </a:solidFill>
              </a:rPr>
              <a:t> analysis filters for an irreversible 9-7 wavelet transform.</a:t>
            </a:r>
            <a:endParaRPr lang="en-US" altLang="zh-CN" sz="2800" b="1" dirty="0">
              <a:solidFill>
                <a:srgbClr val="0000FF"/>
              </a:solidFill>
            </a:endParaRPr>
          </a:p>
        </p:txBody>
      </p:sp>
    </p:spTree>
    <p:extLst>
      <p:ext uri="{BB962C8B-B14F-4D97-AF65-F5344CB8AC3E}">
        <p14:creationId xmlns:p14="http://schemas.microsoft.com/office/powerpoint/2010/main" val="42929493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2574" r="22117" b="13327"/>
          <a:stretch/>
        </p:blipFill>
        <p:spPr bwMode="auto">
          <a:xfrm>
            <a:off x="0" y="1543253"/>
            <a:ext cx="5147189" cy="505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180330" y="599578"/>
            <a:ext cx="4528034" cy="523220"/>
          </a:xfrm>
          <a:prstGeom prst="rect">
            <a:avLst/>
          </a:prstGeom>
          <a:noFill/>
        </p:spPr>
        <p:txBody>
          <a:bodyPr wrap="none" rtlCol="0">
            <a:spAutoFit/>
          </a:bodyPr>
          <a:lstStyle/>
          <a:p>
            <a:r>
              <a:rPr lang="en-US" altLang="zh-CN" sz="2800" dirty="0" smtClean="0">
                <a:latin typeface="Arial Black" panose="020B0A04020102020204" pitchFamily="34" charset="0"/>
              </a:rPr>
              <a:t>8.2.10 Wavelet Coding</a:t>
            </a:r>
            <a:endParaRPr lang="zh-CN" altLang="en-US" dirty="0">
              <a:latin typeface="Arial Black" panose="020B0A04020102020204" pitchFamily="34" charset="0"/>
            </a:endParaRPr>
          </a:p>
        </p:txBody>
      </p:sp>
      <p:sp>
        <p:nvSpPr>
          <p:cNvPr id="6" name="文本框 5"/>
          <p:cNvSpPr txBox="1"/>
          <p:nvPr/>
        </p:nvSpPr>
        <p:spPr>
          <a:xfrm>
            <a:off x="5147189" y="5251650"/>
            <a:ext cx="3913628" cy="1323439"/>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8.48</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JPEG 2000 two-scale wavelet transform tile-component coefficient notation and analysis gain.</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5175849" y="1698162"/>
                <a:ext cx="3968151" cy="99270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𝒒</m:t>
                          </m:r>
                        </m:e>
                        <m:sub>
                          <m:r>
                            <a:rPr lang="en-US" altLang="zh-CN" sz="2000" b="1" i="1" smtClean="0">
                              <a:solidFill>
                                <a:srgbClr val="FF0000"/>
                              </a:solidFill>
                              <a:latin typeface="Cambria Math" panose="02040503050406030204" pitchFamily="18" charset="0"/>
                            </a:rPr>
                            <m:t>𝒃</m:t>
                          </m:r>
                        </m:sub>
                      </m:sSub>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𝒖</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𝒗</m:t>
                          </m:r>
                        </m:e>
                      </m:d>
                      <m:r>
                        <a:rPr lang="en-US" altLang="zh-CN" sz="2000" b="1" i="1" smtClean="0">
                          <a:solidFill>
                            <a:srgbClr val="FF0000"/>
                          </a:solidFill>
                          <a:latin typeface="Cambria Math" panose="02040503050406030204" pitchFamily="18" charset="0"/>
                        </a:rPr>
                        <m:t>=</m:t>
                      </m:r>
                    </m:oMath>
                  </m:oMathPara>
                </a14:m>
                <a:endParaRPr lang="en-US" altLang="zh-CN" sz="2000" b="1" i="1" dirty="0" smtClean="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000" b="1" i="0" smtClean="0">
                          <a:solidFill>
                            <a:srgbClr val="FF0000"/>
                          </a:solidFill>
                          <a:latin typeface="Cambria Math" panose="02040503050406030204" pitchFamily="18" charset="0"/>
                        </a:rPr>
                        <m:t>𝐬𝐢𝐠𝐧</m:t>
                      </m:r>
                      <m:d>
                        <m:dPr>
                          <m:begChr m:val="["/>
                          <m:endChr m:val="]"/>
                          <m:ctrlPr>
                            <a:rPr lang="en-US" altLang="zh-CN" sz="2000" b="1" i="1" smtClean="0">
                              <a:solidFill>
                                <a:srgbClr val="FF0000"/>
                              </a:solidFill>
                              <a:latin typeface="Cambria Math" panose="02040503050406030204" pitchFamily="18" charset="0"/>
                            </a:rPr>
                          </m:ctrlPr>
                        </m:dPr>
                        <m:e>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𝒃</m:t>
                              </m:r>
                            </m:sub>
                          </m:sSub>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𝒖</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𝒗</m:t>
                              </m:r>
                            </m:e>
                          </m:d>
                        </m:e>
                      </m:d>
                      <m:r>
                        <a:rPr lang="en-US" altLang="zh-CN" sz="2000" b="1" i="1" smtClean="0">
                          <a:solidFill>
                            <a:srgbClr val="FF0000"/>
                          </a:solidFill>
                          <a:latin typeface="Cambria Math" panose="02040503050406030204" pitchFamily="18" charset="0"/>
                        </a:rPr>
                        <m:t>⋅</m:t>
                      </m:r>
                      <m:r>
                        <a:rPr lang="en-US" altLang="zh-CN" sz="2000" b="1" i="0" smtClean="0">
                          <a:solidFill>
                            <a:srgbClr val="FF0000"/>
                          </a:solidFill>
                          <a:latin typeface="Cambria Math" panose="02040503050406030204" pitchFamily="18" charset="0"/>
                        </a:rPr>
                        <m:t>𝐟𝐥𝐨𝐨𝐫</m:t>
                      </m:r>
                      <m:d>
                        <m:dPr>
                          <m:begChr m:val="["/>
                          <m:endChr m:val="]"/>
                          <m:ctrlPr>
                            <a:rPr lang="en-US" altLang="zh-CN" sz="2000" b="1" i="1" smtClean="0">
                              <a:solidFill>
                                <a:srgbClr val="FF0000"/>
                              </a:solidFill>
                              <a:latin typeface="Cambria Math" panose="02040503050406030204" pitchFamily="18" charset="0"/>
                            </a:rPr>
                          </m:ctrlPr>
                        </m:dPr>
                        <m:e>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𝒂</m:t>
                                  </m:r>
                                </m:e>
                                <m:sub>
                                  <m:r>
                                    <a:rPr lang="en-US" altLang="zh-CN" sz="2000" b="1" i="1" smtClean="0">
                                      <a:solidFill>
                                        <a:srgbClr val="FF0000"/>
                                      </a:solidFill>
                                      <a:latin typeface="Cambria Math" panose="02040503050406030204" pitchFamily="18" charset="0"/>
                                    </a:rPr>
                                    <m:t>𝒃</m:t>
                                  </m:r>
                                </m:sub>
                              </m:sSub>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𝒖</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𝒗</m:t>
                              </m:r>
                              <m:r>
                                <a:rPr lang="en-US" altLang="zh-CN" sz="2000" b="1" i="1" smtClean="0">
                                  <a:solidFill>
                                    <a:srgbClr val="FF0000"/>
                                  </a:solidFill>
                                  <a:latin typeface="Cambria Math" panose="02040503050406030204" pitchFamily="18" charset="0"/>
                                </a:rPr>
                                <m:t>)|</m:t>
                              </m:r>
                            </m:num>
                            <m:den>
                              <m:sSub>
                                <m:sSubPr>
                                  <m:ctrlPr>
                                    <a:rPr lang="en-US" altLang="zh-CN" sz="2000" b="1" i="1" smtClean="0">
                                      <a:solidFill>
                                        <a:srgbClr val="FF0000"/>
                                      </a:solidFill>
                                      <a:latin typeface="Cambria Math" panose="02040503050406030204" pitchFamily="18" charset="0"/>
                                    </a:rPr>
                                  </m:ctrlPr>
                                </m:sSubPr>
                                <m:e>
                                  <m:r>
                                    <a:rPr lang="en-US" altLang="zh-CN" sz="2000" b="1" i="0" smtClean="0">
                                      <a:solidFill>
                                        <a:srgbClr val="FF0000"/>
                                      </a:solidFill>
                                      <a:latin typeface="Cambria Math" panose="02040503050406030204" pitchFamily="18" charset="0"/>
                                    </a:rPr>
                                    <m:t>𝚫</m:t>
                                  </m:r>
                                </m:e>
                                <m:sub>
                                  <m:r>
                                    <a:rPr lang="en-US" altLang="zh-CN" sz="2000" b="1" i="0" smtClean="0">
                                      <a:solidFill>
                                        <a:srgbClr val="FF0000"/>
                                      </a:solidFill>
                                      <a:latin typeface="Cambria Math" panose="02040503050406030204" pitchFamily="18" charset="0"/>
                                    </a:rPr>
                                    <m:t>𝐛</m:t>
                                  </m:r>
                                </m:sub>
                              </m:sSub>
                            </m:den>
                          </m:f>
                        </m:e>
                      </m:d>
                    </m:oMath>
                  </m:oMathPara>
                </a14:m>
                <a:endParaRPr lang="en-US" altLang="zh-CN" sz="2000" b="1" i="0" dirty="0" smtClean="0">
                  <a:solidFill>
                    <a:srgbClr val="FF0000"/>
                  </a:solidFill>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175849" y="1698162"/>
                <a:ext cx="3968151" cy="992708"/>
              </a:xfrm>
              <a:prstGeom prst="rect">
                <a:avLst/>
              </a:prstGeom>
              <a:blipFill rotWithShape="0">
                <a:blip r:embed="rId3"/>
                <a:stretch>
                  <a:fillRect l="-23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296619" y="3474906"/>
                <a:ext cx="3968151" cy="73847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0" smtClean="0">
                              <a:solidFill>
                                <a:srgbClr val="FF0000"/>
                              </a:solidFill>
                              <a:latin typeface="Cambria Math" panose="02040503050406030204" pitchFamily="18" charset="0"/>
                            </a:rPr>
                            <m:t>𝚫</m:t>
                          </m:r>
                        </m:e>
                        <m:sub>
                          <m:r>
                            <a:rPr lang="en-US" altLang="zh-CN" sz="2800" b="1" i="0" smtClean="0">
                              <a:solidFill>
                                <a:srgbClr val="FF0000"/>
                              </a:solidFill>
                              <a:latin typeface="Cambria Math" panose="02040503050406030204" pitchFamily="18" charset="0"/>
                            </a:rPr>
                            <m:t>𝐛</m:t>
                          </m:r>
                        </m:sub>
                      </m:sSub>
                      <m:r>
                        <a:rPr lang="en-US" altLang="zh-CN" sz="2800" b="1" i="0"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r>
                            <a:rPr lang="en-US" altLang="zh-CN" sz="2800" b="1" i="0" smtClean="0">
                              <a:solidFill>
                                <a:srgbClr val="FF0000"/>
                              </a:solidFill>
                              <a:latin typeface="Cambria Math" panose="02040503050406030204" pitchFamily="18" charset="0"/>
                            </a:rPr>
                            <m:t>𝟐</m:t>
                          </m:r>
                        </m:e>
                        <m:sup>
                          <m:sSub>
                            <m:sSubPr>
                              <m:ctrlPr>
                                <a:rPr lang="en-US" altLang="zh-CN" sz="2800" b="1" i="1" smtClean="0">
                                  <a:solidFill>
                                    <a:srgbClr val="FF0000"/>
                                  </a:solidFill>
                                  <a:latin typeface="Cambria Math" panose="02040503050406030204" pitchFamily="18" charset="0"/>
                                </a:rPr>
                              </m:ctrlPr>
                            </m:sSubPr>
                            <m:e>
                              <m:r>
                                <a:rPr lang="en-US" altLang="zh-CN" sz="2800" b="1" i="0" smtClean="0">
                                  <a:solidFill>
                                    <a:srgbClr val="FF0000"/>
                                  </a:solidFill>
                                  <a:latin typeface="Cambria Math" panose="02040503050406030204" pitchFamily="18" charset="0"/>
                                </a:rPr>
                                <m:t>𝐑</m:t>
                              </m:r>
                            </m:e>
                            <m:sub>
                              <m:r>
                                <a:rPr lang="en-US" altLang="zh-CN" sz="2800" b="1" i="0" smtClean="0">
                                  <a:solidFill>
                                    <a:srgbClr val="FF0000"/>
                                  </a:solidFill>
                                  <a:latin typeface="Cambria Math" panose="02040503050406030204" pitchFamily="18" charset="0"/>
                                </a:rPr>
                                <m:t>𝐛</m:t>
                              </m:r>
                            </m:sub>
                          </m:sSub>
                          <m:r>
                            <a:rPr lang="en-US" altLang="zh-CN" sz="2800" b="1" i="0" smtClean="0">
                              <a:solidFill>
                                <a:srgbClr val="FF0000"/>
                              </a:solidFill>
                              <a:latin typeface="Cambria Math" panose="02040503050406030204" pitchFamily="18" charset="0"/>
                            </a:rPr>
                            <m:t>−</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𝝐</m:t>
                              </m:r>
                            </m:e>
                            <m:sub>
                              <m:r>
                                <a:rPr lang="en-US" altLang="zh-CN" sz="2800" b="1" i="1" smtClean="0">
                                  <a:solidFill>
                                    <a:srgbClr val="FF0000"/>
                                  </a:solidFill>
                                  <a:latin typeface="Cambria Math" panose="02040503050406030204" pitchFamily="18" charset="0"/>
                                </a:rPr>
                                <m:t>𝒃</m:t>
                              </m:r>
                            </m:sub>
                          </m:sSub>
                        </m:sup>
                      </m:sSup>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𝟏</m:t>
                          </m:r>
                          <m:r>
                            <a:rPr lang="en-US" altLang="zh-CN" sz="2800" b="1" i="1" smtClean="0">
                              <a:solidFill>
                                <a:srgbClr val="FF0000"/>
                              </a:solidFill>
                              <a:latin typeface="Cambria Math" panose="02040503050406030204" pitchFamily="18" charset="0"/>
                            </a:rPr>
                            <m:t>+</m:t>
                          </m:r>
                          <m:f>
                            <m:fPr>
                              <m:ctrlPr>
                                <a:rPr lang="en-US" altLang="zh-CN" sz="2800" b="1" i="1" smtClean="0">
                                  <a:solidFill>
                                    <a:srgbClr val="FF0000"/>
                                  </a:solidFill>
                                  <a:latin typeface="Cambria Math" panose="02040503050406030204" pitchFamily="18" charset="0"/>
                                </a:rPr>
                              </m:ctrlPr>
                            </m:fPr>
                            <m:num>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𝝁</m:t>
                                  </m:r>
                                </m:e>
                                <m:sub>
                                  <m:r>
                                    <a:rPr lang="en-US" altLang="zh-CN" sz="2800" b="1" i="1" smtClean="0">
                                      <a:solidFill>
                                        <a:srgbClr val="FF0000"/>
                                      </a:solidFill>
                                      <a:latin typeface="Cambria Math" panose="02040503050406030204" pitchFamily="18" charset="0"/>
                                    </a:rPr>
                                    <m:t>𝒃</m:t>
                                  </m:r>
                                </m:sub>
                              </m:sSub>
                            </m:num>
                            <m:den>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𝟐</m:t>
                                  </m:r>
                                </m:e>
                                <m:sup>
                                  <m:r>
                                    <a:rPr lang="en-US" altLang="zh-CN" sz="2800" b="1" i="1" smtClean="0">
                                      <a:solidFill>
                                        <a:srgbClr val="FF0000"/>
                                      </a:solidFill>
                                      <a:latin typeface="Cambria Math" panose="02040503050406030204" pitchFamily="18" charset="0"/>
                                    </a:rPr>
                                    <m:t>𝟏𝟏</m:t>
                                  </m:r>
                                </m:sup>
                              </m:sSup>
                            </m:den>
                          </m:f>
                        </m:e>
                      </m:d>
                    </m:oMath>
                  </m:oMathPara>
                </a14:m>
                <a:endParaRPr lang="en-US" altLang="zh-CN" sz="2800" b="1" i="0" dirty="0" smtClean="0">
                  <a:solidFill>
                    <a:srgbClr val="FF0000"/>
                  </a:solidFill>
                  <a:latin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296619" y="3474906"/>
                <a:ext cx="3968151" cy="738472"/>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88701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42"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185656" y="1122798"/>
            <a:ext cx="4320976" cy="5735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180330" y="599578"/>
            <a:ext cx="4528034" cy="523220"/>
          </a:xfrm>
          <a:prstGeom prst="rect">
            <a:avLst/>
          </a:prstGeom>
          <a:noFill/>
        </p:spPr>
        <p:txBody>
          <a:bodyPr wrap="none" rtlCol="0">
            <a:spAutoFit/>
          </a:bodyPr>
          <a:lstStyle/>
          <a:p>
            <a:r>
              <a:rPr lang="en-US" altLang="zh-CN" sz="2800" dirty="0" smtClean="0">
                <a:latin typeface="Arial Black" panose="020B0A04020102020204" pitchFamily="34" charset="0"/>
              </a:rPr>
              <a:t>8.2.10 Wavelet Coding</a:t>
            </a:r>
            <a:endParaRPr lang="zh-CN" altLang="en-US" dirty="0">
              <a:latin typeface="Arial Black" panose="020B0A04020102020204" pitchFamily="34" charset="0"/>
            </a:endParaRPr>
          </a:p>
        </p:txBody>
      </p:sp>
      <p:sp>
        <p:nvSpPr>
          <p:cNvPr id="5" name="文本框 4"/>
          <p:cNvSpPr txBox="1"/>
          <p:nvPr/>
        </p:nvSpPr>
        <p:spPr>
          <a:xfrm>
            <a:off x="5600494" y="3276064"/>
            <a:ext cx="2959306" cy="3477875"/>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8.49</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Four JPEG-2000 approximations of Fig. 8.9(a). Each row contains a result after compression and reconstruction, the scaled difference between the result and the original image, and a zoomed portion of the reconstructed image.</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2524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4081" y="599578"/>
            <a:ext cx="7029617" cy="523220"/>
          </a:xfrm>
          <a:prstGeom prst="rect">
            <a:avLst/>
          </a:prstGeom>
          <a:noFill/>
        </p:spPr>
        <p:txBody>
          <a:bodyPr wrap="none" rtlCol="0">
            <a:spAutoFit/>
          </a:bodyPr>
          <a:lstStyle/>
          <a:p>
            <a:r>
              <a:rPr lang="en-US" altLang="zh-CN" sz="2800" dirty="0" smtClean="0">
                <a:latin typeface="Arial Black" panose="020B0A04020102020204" pitchFamily="34" charset="0"/>
              </a:rPr>
              <a:t>8.1.4 Measuring Image Information</a:t>
            </a:r>
            <a:endParaRPr lang="zh-CN" altLang="en-US" dirty="0">
              <a:latin typeface="Arial Black" panose="020B0A04020102020204" pitchFamily="34" charset="0"/>
            </a:endParaRPr>
          </a:p>
        </p:txBody>
      </p:sp>
      <mc:AlternateContent xmlns:mc="http://schemas.openxmlformats.org/markup-compatibility/2006">
        <mc:Choice xmlns:a14="http://schemas.microsoft.com/office/drawing/2010/main" Requires="a14">
          <p:sp>
            <p:nvSpPr>
              <p:cNvPr id="8" name="文本框 7"/>
              <p:cNvSpPr txBox="1"/>
              <p:nvPr/>
            </p:nvSpPr>
            <p:spPr>
              <a:xfrm>
                <a:off x="241541" y="1728332"/>
                <a:ext cx="8902459" cy="3976923"/>
              </a:xfrm>
              <a:prstGeom prst="rect">
                <a:avLst/>
              </a:prstGeom>
              <a:noFill/>
            </p:spPr>
            <p:txBody>
              <a:bodyPr wrap="square" rtlCol="0">
                <a:spAutoFit/>
              </a:bodyPr>
              <a:lstStyle/>
              <a:p>
                <a:r>
                  <a:rPr lang="en-US" altLang="zh-CN" sz="2800" b="1" dirty="0" smtClean="0">
                    <a:solidFill>
                      <a:srgbClr val="0000FF"/>
                    </a:solidFill>
                  </a:rPr>
                  <a:t>A random event </a:t>
                </a:r>
                <a:r>
                  <a:rPr lang="en-US" altLang="zh-CN" sz="2800" b="1" i="1" dirty="0" smtClean="0">
                    <a:solidFill>
                      <a:srgbClr val="0000FF"/>
                    </a:solidFill>
                  </a:rPr>
                  <a:t>E</a:t>
                </a:r>
                <a:r>
                  <a:rPr lang="en-US" altLang="zh-CN" sz="2800" b="1" dirty="0" smtClean="0">
                    <a:solidFill>
                      <a:srgbClr val="0000FF"/>
                    </a:solidFill>
                  </a:rPr>
                  <a:t> with probability </a:t>
                </a:r>
                <a:r>
                  <a:rPr lang="en-US" altLang="zh-CN" sz="2800" b="1" i="1" dirty="0" smtClean="0">
                    <a:solidFill>
                      <a:srgbClr val="0000FF"/>
                    </a:solidFill>
                  </a:rPr>
                  <a:t>P(E)</a:t>
                </a:r>
                <a:r>
                  <a:rPr lang="en-US" altLang="zh-CN" sz="2800" b="1" dirty="0" smtClean="0">
                    <a:solidFill>
                      <a:srgbClr val="0000FF"/>
                    </a:solidFill>
                  </a:rPr>
                  <a:t> is said to contain</a:t>
                </a:r>
              </a:p>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panose="02040503050406030204" pitchFamily="18" charset="0"/>
                        </a:rPr>
                        <m:t>𝑰</m:t>
                      </m:r>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𝑬</m:t>
                          </m:r>
                        </m:e>
                      </m:d>
                      <m:r>
                        <a:rPr lang="en-US" altLang="zh-CN" sz="2800" b="1" i="1" smtClean="0">
                          <a:solidFill>
                            <a:srgbClr val="FF0000"/>
                          </a:solidFill>
                          <a:latin typeface="Cambria Math" panose="02040503050406030204" pitchFamily="18" charset="0"/>
                        </a:rPr>
                        <m:t>=</m:t>
                      </m:r>
                      <m:r>
                        <a:rPr lang="en-US" altLang="zh-CN" sz="2800" b="1" i="0" smtClean="0">
                          <a:solidFill>
                            <a:srgbClr val="FF0000"/>
                          </a:solidFill>
                          <a:latin typeface="Cambria Math" panose="02040503050406030204" pitchFamily="18" charset="0"/>
                        </a:rPr>
                        <m:t>𝐥𝐨𝐠</m:t>
                      </m:r>
                      <m:f>
                        <m:fPr>
                          <m:ctrlPr>
                            <a:rPr lang="en-US" altLang="zh-CN" sz="2800" b="1" i="1" smtClean="0">
                              <a:solidFill>
                                <a:srgbClr val="FF0000"/>
                              </a:solidFill>
                              <a:latin typeface="Cambria Math" panose="02040503050406030204" pitchFamily="18" charset="0"/>
                            </a:rPr>
                          </m:ctrlPr>
                        </m:fPr>
                        <m:num>
                          <m:r>
                            <a:rPr lang="en-US" altLang="zh-CN" sz="2800" b="1" i="1" smtClean="0">
                              <a:solidFill>
                                <a:srgbClr val="FF0000"/>
                              </a:solidFill>
                              <a:latin typeface="Cambria Math" panose="02040503050406030204" pitchFamily="18" charset="0"/>
                            </a:rPr>
                            <m:t>𝟏</m:t>
                          </m:r>
                        </m:num>
                        <m:den>
                          <m:r>
                            <a:rPr lang="en-US" altLang="zh-CN" sz="2800" b="1" i="1" smtClean="0">
                              <a:solidFill>
                                <a:srgbClr val="FF0000"/>
                              </a:solidFill>
                              <a:latin typeface="Cambria Math" panose="02040503050406030204" pitchFamily="18" charset="0"/>
                            </a:rPr>
                            <m:t>𝑷</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𝑬</m:t>
                          </m:r>
                          <m:r>
                            <a:rPr lang="en-US" altLang="zh-CN" sz="2800" b="1" i="1" smtClean="0">
                              <a:solidFill>
                                <a:srgbClr val="FF0000"/>
                              </a:solidFill>
                              <a:latin typeface="Cambria Math" panose="02040503050406030204" pitchFamily="18" charset="0"/>
                            </a:rPr>
                            <m:t>)</m:t>
                          </m:r>
                        </m:den>
                      </m:f>
                      <m:r>
                        <a:rPr lang="en-US" altLang="zh-CN" sz="2800" b="1" i="1" smtClean="0">
                          <a:solidFill>
                            <a:srgbClr val="FF0000"/>
                          </a:solidFill>
                          <a:latin typeface="Cambria Math" panose="02040503050406030204" pitchFamily="18" charset="0"/>
                        </a:rPr>
                        <m:t>=−</m:t>
                      </m:r>
                      <m:r>
                        <a:rPr lang="en-US" altLang="zh-CN" sz="2800" b="1" i="0" smtClean="0">
                          <a:solidFill>
                            <a:srgbClr val="FF0000"/>
                          </a:solidFill>
                          <a:latin typeface="Cambria Math" panose="02040503050406030204" pitchFamily="18" charset="0"/>
                        </a:rPr>
                        <m:t>𝐥𝐨𝐠</m:t>
                      </m:r>
                      <m:r>
                        <a:rPr lang="en-US" altLang="zh-CN" sz="2800" b="1" i="0" smtClean="0">
                          <a:solidFill>
                            <a:srgbClr val="FF0000"/>
                          </a:solidFill>
                          <a:latin typeface="Cambria Math" panose="02040503050406030204" pitchFamily="18" charset="0"/>
                        </a:rPr>
                        <m:t> </m:t>
                      </m:r>
                      <m:r>
                        <a:rPr lang="en-US" altLang="zh-CN" sz="2800" b="1" i="1" smtClean="0">
                          <a:solidFill>
                            <a:srgbClr val="FF0000"/>
                          </a:solidFill>
                          <a:latin typeface="Cambria Math" panose="02040503050406030204" pitchFamily="18" charset="0"/>
                        </a:rPr>
                        <m:t>𝑷</m:t>
                      </m:r>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𝑬</m:t>
                          </m:r>
                        </m:e>
                      </m:d>
                    </m:oMath>
                  </m:oMathPara>
                </a14:m>
                <a:endParaRPr lang="en-US" altLang="zh-CN" sz="2800" b="1" dirty="0" smtClean="0">
                  <a:solidFill>
                    <a:srgbClr val="FF0000"/>
                  </a:solidFill>
                </a:endParaRPr>
              </a:p>
              <a:p>
                <a:r>
                  <a:rPr lang="en-US" altLang="zh-CN" sz="2800" b="1" dirty="0">
                    <a:solidFill>
                      <a:srgbClr val="0000FF"/>
                    </a:solidFill>
                  </a:rPr>
                  <a:t>units of information. </a:t>
                </a:r>
                <a:endParaRPr lang="en-US" altLang="zh-CN" sz="2800" b="1" dirty="0" smtClean="0">
                  <a:solidFill>
                    <a:srgbClr val="0000FF"/>
                  </a:solidFill>
                </a:endParaRPr>
              </a:p>
              <a:p>
                <a:endParaRPr lang="en-US" altLang="zh-CN" sz="2800" b="1" dirty="0">
                  <a:solidFill>
                    <a:srgbClr val="0000FF"/>
                  </a:solidFill>
                </a:endParaRPr>
              </a:p>
              <a:p>
                <a:r>
                  <a:rPr lang="en-US" altLang="zh-CN" sz="2800" b="1" dirty="0" smtClean="0">
                    <a:solidFill>
                      <a:srgbClr val="0000FF"/>
                    </a:solidFill>
                  </a:rPr>
                  <a:t>The </a:t>
                </a:r>
                <a:r>
                  <a:rPr lang="en-US" altLang="zh-CN" sz="2800" b="1" i="1" dirty="0" smtClean="0">
                    <a:solidFill>
                      <a:srgbClr val="FF0000"/>
                    </a:solidFill>
                  </a:rPr>
                  <a:t>entropy</a:t>
                </a:r>
                <a:r>
                  <a:rPr lang="en-US" altLang="zh-CN" sz="2800" b="1" dirty="0" smtClean="0">
                    <a:solidFill>
                      <a:srgbClr val="0000FF"/>
                    </a:solidFill>
                  </a:rPr>
                  <a:t> of the source is</a:t>
                </a:r>
              </a:p>
              <a:p>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panose="02040503050406030204" pitchFamily="18" charset="0"/>
                        </a:rPr>
                        <m:t>𝑯</m:t>
                      </m:r>
                      <m:r>
                        <a:rPr lang="en-US" altLang="zh-CN" sz="2800" b="1" i="1" smtClean="0">
                          <a:solidFill>
                            <a:srgbClr val="FF0000"/>
                          </a:solidFill>
                          <a:latin typeface="Cambria Math" panose="02040503050406030204" pitchFamily="18" charset="0"/>
                        </a:rPr>
                        <m:t>=−</m:t>
                      </m:r>
                      <m:nary>
                        <m:naryPr>
                          <m:chr m:val="∑"/>
                          <m:ctrlPr>
                            <a:rPr lang="en-US" altLang="zh-CN" sz="2800" b="1" i="1" smtClean="0">
                              <a:solidFill>
                                <a:srgbClr val="FF0000"/>
                              </a:solidFill>
                              <a:latin typeface="Cambria Math" panose="02040503050406030204" pitchFamily="18" charset="0"/>
                            </a:rPr>
                          </m:ctrlPr>
                        </m:naryPr>
                        <m:sub>
                          <m:r>
                            <m:rPr>
                              <m:brk m:alnAt="23"/>
                            </m:rPr>
                            <a:rPr lang="en-US" altLang="zh-CN" sz="2800" b="1" i="1" smtClean="0">
                              <a:solidFill>
                                <a:srgbClr val="FF0000"/>
                              </a:solidFill>
                              <a:latin typeface="Cambria Math" panose="02040503050406030204" pitchFamily="18" charset="0"/>
                            </a:rPr>
                            <m:t>𝒋</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𝟏</m:t>
                          </m:r>
                        </m:sub>
                        <m:sup>
                          <m:r>
                            <a:rPr lang="en-US" altLang="zh-CN" sz="2800" b="1" i="1" smtClean="0">
                              <a:solidFill>
                                <a:srgbClr val="FF0000"/>
                              </a:solidFill>
                              <a:latin typeface="Cambria Math" panose="02040503050406030204" pitchFamily="18" charset="0"/>
                            </a:rPr>
                            <m:t>𝑱</m:t>
                          </m:r>
                        </m:sup>
                        <m:e>
                          <m:r>
                            <a:rPr lang="en-US" altLang="zh-CN" sz="2800" b="1" i="1" smtClean="0">
                              <a:solidFill>
                                <a:srgbClr val="FF0000"/>
                              </a:solidFill>
                              <a:latin typeface="Cambria Math" panose="02040503050406030204" pitchFamily="18" charset="0"/>
                            </a:rPr>
                            <m:t>𝑷</m:t>
                          </m:r>
                          <m:d>
                            <m:dPr>
                              <m:ctrlPr>
                                <a:rPr lang="en-US" altLang="zh-CN" sz="2800" b="1" i="1" smtClean="0">
                                  <a:solidFill>
                                    <a:srgbClr val="FF0000"/>
                                  </a:solidFill>
                                  <a:latin typeface="Cambria Math" panose="02040503050406030204" pitchFamily="18" charset="0"/>
                                </a:rPr>
                              </m:ctrlPr>
                            </m:dPr>
                            <m:e>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𝒂</m:t>
                                  </m:r>
                                </m:e>
                                <m:sub>
                                  <m:r>
                                    <a:rPr lang="en-US" altLang="zh-CN" sz="2800" b="1" i="1" smtClean="0">
                                      <a:solidFill>
                                        <a:srgbClr val="FF0000"/>
                                      </a:solidFill>
                                      <a:latin typeface="Cambria Math" panose="02040503050406030204" pitchFamily="18" charset="0"/>
                                    </a:rPr>
                                    <m:t>𝒋</m:t>
                                  </m:r>
                                </m:sub>
                              </m:sSub>
                            </m:e>
                          </m:d>
                          <m:r>
                            <a:rPr lang="en-US" altLang="zh-CN" sz="2800" b="1" i="0" smtClean="0">
                              <a:solidFill>
                                <a:srgbClr val="FF0000"/>
                              </a:solidFill>
                              <a:latin typeface="Cambria Math" panose="02040503050406030204" pitchFamily="18" charset="0"/>
                            </a:rPr>
                            <m:t> </m:t>
                          </m:r>
                          <m:r>
                            <a:rPr lang="en-US" altLang="zh-CN" sz="2800" b="1" i="0" smtClean="0">
                              <a:solidFill>
                                <a:srgbClr val="FF0000"/>
                              </a:solidFill>
                              <a:latin typeface="Cambria Math" panose="02040503050406030204" pitchFamily="18" charset="0"/>
                            </a:rPr>
                            <m:t>𝐥𝐨𝐠</m:t>
                          </m:r>
                          <m:r>
                            <a:rPr lang="en-US" altLang="zh-CN" sz="2800" b="1" i="1" smtClean="0">
                              <a:solidFill>
                                <a:srgbClr val="FF0000"/>
                              </a:solidFill>
                              <a:latin typeface="Cambria Math" panose="02040503050406030204" pitchFamily="18" charset="0"/>
                            </a:rPr>
                            <m:t> </m:t>
                          </m:r>
                          <m:r>
                            <a:rPr lang="en-US" altLang="zh-CN" sz="2800" b="1" i="1" smtClean="0">
                              <a:solidFill>
                                <a:srgbClr val="FF0000"/>
                              </a:solidFill>
                              <a:latin typeface="Cambria Math" panose="02040503050406030204" pitchFamily="18" charset="0"/>
                            </a:rPr>
                            <m:t>𝑷</m:t>
                          </m:r>
                          <m:r>
                            <a:rPr lang="en-US" altLang="zh-CN" sz="2800" b="1" i="1" smtClean="0">
                              <a:solidFill>
                                <a:srgbClr val="FF0000"/>
                              </a:solidFill>
                              <a:latin typeface="Cambria Math" panose="02040503050406030204" pitchFamily="18" charset="0"/>
                            </a:rPr>
                            <m:t>(</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𝒂</m:t>
                              </m:r>
                            </m:e>
                            <m:sub>
                              <m:r>
                                <a:rPr lang="en-US" altLang="zh-CN" sz="2800" b="1" i="1" smtClean="0">
                                  <a:solidFill>
                                    <a:srgbClr val="FF0000"/>
                                  </a:solidFill>
                                  <a:latin typeface="Cambria Math" panose="02040503050406030204" pitchFamily="18" charset="0"/>
                                </a:rPr>
                                <m:t>𝒋</m:t>
                              </m:r>
                            </m:sub>
                          </m:sSub>
                          <m:r>
                            <a:rPr lang="en-US" altLang="zh-CN" sz="2800" b="1" i="1" smtClean="0">
                              <a:solidFill>
                                <a:srgbClr val="FF0000"/>
                              </a:solidFill>
                              <a:latin typeface="Cambria Math" panose="02040503050406030204" pitchFamily="18" charset="0"/>
                            </a:rPr>
                            <m:t>)</m:t>
                          </m:r>
                        </m:e>
                      </m:nary>
                    </m:oMath>
                  </m:oMathPara>
                </a14:m>
                <a:endParaRPr lang="en-US" altLang="zh-CN" b="1" dirty="0" smtClean="0">
                  <a:solidFill>
                    <a:srgbClr val="0000FF"/>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241541" y="1728332"/>
                <a:ext cx="8902459" cy="3976923"/>
              </a:xfrm>
              <a:prstGeom prst="rect">
                <a:avLst/>
              </a:prstGeom>
              <a:blipFill rotWithShape="0">
                <a:blip r:embed="rId2"/>
                <a:stretch>
                  <a:fillRect l="-1438" t="-1687" r="-9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02076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618"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163413" y="1122798"/>
            <a:ext cx="6315970" cy="4247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367530" y="599578"/>
            <a:ext cx="6405151" cy="523220"/>
          </a:xfrm>
          <a:prstGeom prst="rect">
            <a:avLst/>
          </a:prstGeom>
          <a:noFill/>
        </p:spPr>
        <p:txBody>
          <a:bodyPr wrap="none" rtlCol="0">
            <a:spAutoFit/>
          </a:bodyPr>
          <a:lstStyle/>
          <a:p>
            <a:r>
              <a:rPr lang="en-US" altLang="zh-CN" sz="2800" dirty="0" smtClean="0">
                <a:latin typeface="Arial Black" panose="020B0A04020102020204" pitchFamily="34" charset="0"/>
              </a:rPr>
              <a:t>8.3 Digital Image Watermarking</a:t>
            </a:r>
            <a:endParaRPr lang="zh-CN" altLang="en-US" dirty="0">
              <a:latin typeface="Arial Black" panose="020B0A04020102020204" pitchFamily="34" charset="0"/>
            </a:endParaRPr>
          </a:p>
        </p:txBody>
      </p:sp>
      <p:sp>
        <p:nvSpPr>
          <p:cNvPr id="5" name="文本框 4"/>
          <p:cNvSpPr txBox="1"/>
          <p:nvPr/>
        </p:nvSpPr>
        <p:spPr>
          <a:xfrm>
            <a:off x="214507" y="5404153"/>
            <a:ext cx="4936201" cy="1323439"/>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8.50</a:t>
            </a:r>
            <a:r>
              <a:rPr lang="en-US" altLang="zh-CN" sz="2000" dirty="0" smtClean="0">
                <a:solidFill>
                  <a:schemeClr val="tx1"/>
                </a:solidFill>
                <a:latin typeface="Times New Roman" panose="02020603050405020304" pitchFamily="18" charset="0"/>
                <a:cs typeface="Times New Roman" panose="02020603050405020304" pitchFamily="18" charset="0"/>
              </a:rPr>
              <a:t>  A simple visible watermark: (a) watermark; (b) the watermarked image; and (c) the difference between the watermarked image and the original.</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p:cNvSpPr txBox="1"/>
              <p:nvPr/>
            </p:nvSpPr>
            <p:spPr>
              <a:xfrm>
                <a:off x="5538158" y="5850428"/>
                <a:ext cx="3295290"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𝒇</m:t>
                          </m:r>
                        </m:e>
                        <m:sub>
                          <m:r>
                            <a:rPr lang="en-US" altLang="zh-CN" sz="2800" b="1" i="1" smtClean="0">
                              <a:solidFill>
                                <a:srgbClr val="FF0000"/>
                              </a:solidFill>
                              <a:latin typeface="Cambria Math" panose="02040503050406030204" pitchFamily="18" charset="0"/>
                            </a:rPr>
                            <m:t>𝒘</m:t>
                          </m:r>
                        </m:sub>
                      </m:sSub>
                      <m:r>
                        <a:rPr lang="en-US" altLang="zh-CN" sz="2800" b="1" i="1" smtClean="0">
                          <a:solidFill>
                            <a:srgbClr val="FF0000"/>
                          </a:solidFill>
                          <a:latin typeface="Cambria Math" panose="02040503050406030204" pitchFamily="18" charset="0"/>
                        </a:rPr>
                        <m:t>=</m:t>
                      </m:r>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𝟏</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𝜶</m:t>
                          </m:r>
                        </m:e>
                      </m:d>
                      <m:r>
                        <a:rPr lang="en-US" altLang="zh-CN" sz="2800" b="1" i="1" smtClean="0">
                          <a:solidFill>
                            <a:srgbClr val="FF0000"/>
                          </a:solidFill>
                          <a:latin typeface="Cambria Math" panose="02040503050406030204" pitchFamily="18" charset="0"/>
                        </a:rPr>
                        <m:t>𝒇</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𝜶</m:t>
                      </m:r>
                      <m:r>
                        <a:rPr lang="en-US" altLang="zh-CN" sz="2800" b="1" i="1" smtClean="0">
                          <a:solidFill>
                            <a:srgbClr val="FF0000"/>
                          </a:solidFill>
                          <a:latin typeface="Cambria Math" panose="02040503050406030204" pitchFamily="18" charset="0"/>
                        </a:rPr>
                        <m:t>𝒘</m:t>
                      </m:r>
                    </m:oMath>
                  </m:oMathPara>
                </a14:m>
                <a:endParaRPr lang="en-US" altLang="zh-CN" sz="2800" b="1" i="0" dirty="0" smtClean="0">
                  <a:solidFill>
                    <a:srgbClr val="FF0000"/>
                  </a:solidFill>
                  <a:latin typeface="Cambria Math" panose="020405030504060302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538158" y="5850428"/>
                <a:ext cx="3295290" cy="430887"/>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55478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980" y="1509270"/>
            <a:ext cx="5057026" cy="5053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367530" y="599578"/>
            <a:ext cx="6405151" cy="523220"/>
          </a:xfrm>
          <a:prstGeom prst="rect">
            <a:avLst/>
          </a:prstGeom>
          <a:noFill/>
        </p:spPr>
        <p:txBody>
          <a:bodyPr wrap="none" rtlCol="0">
            <a:spAutoFit/>
          </a:bodyPr>
          <a:lstStyle/>
          <a:p>
            <a:r>
              <a:rPr lang="en-US" altLang="zh-CN" sz="2800" dirty="0" smtClean="0">
                <a:latin typeface="Arial Black" panose="020B0A04020102020204" pitchFamily="34" charset="0"/>
              </a:rPr>
              <a:t>8.3 Digital Image Watermarking</a:t>
            </a:r>
            <a:endParaRPr lang="zh-CN" altLang="en-US" dirty="0">
              <a:latin typeface="Arial Black" panose="020B0A04020102020204" pitchFamily="34" charset="0"/>
            </a:endParaRPr>
          </a:p>
        </p:txBody>
      </p:sp>
      <p:sp>
        <p:nvSpPr>
          <p:cNvPr id="5" name="文本框 4"/>
          <p:cNvSpPr txBox="1"/>
          <p:nvPr/>
        </p:nvSpPr>
        <p:spPr>
          <a:xfrm>
            <a:off x="5927373" y="3082381"/>
            <a:ext cx="3026128" cy="3477875"/>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8.51</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A simple invisible watermark: (a) watermark; (b) the extracted watermark; (c) the watermarked image after high quality JPEG compression and decompression; and (d) the extracted watermark from (c).</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55580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626" y="2317750"/>
            <a:ext cx="6800957" cy="3728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367530" y="599578"/>
            <a:ext cx="6405151" cy="523220"/>
          </a:xfrm>
          <a:prstGeom prst="rect">
            <a:avLst/>
          </a:prstGeom>
          <a:noFill/>
        </p:spPr>
        <p:txBody>
          <a:bodyPr wrap="none" rtlCol="0">
            <a:spAutoFit/>
          </a:bodyPr>
          <a:lstStyle/>
          <a:p>
            <a:r>
              <a:rPr lang="en-US" altLang="zh-CN" sz="2800" dirty="0" smtClean="0">
                <a:latin typeface="Arial Black" panose="020B0A04020102020204" pitchFamily="34" charset="0"/>
              </a:rPr>
              <a:t>8.3 Digital Image Watermarking</a:t>
            </a:r>
            <a:endParaRPr lang="zh-CN" altLang="en-US" dirty="0">
              <a:latin typeface="Arial Black" panose="020B0A04020102020204" pitchFamily="34" charset="0"/>
            </a:endParaRPr>
          </a:p>
        </p:txBody>
      </p:sp>
      <p:sp>
        <p:nvSpPr>
          <p:cNvPr id="6" name="文本框 5"/>
          <p:cNvSpPr txBox="1"/>
          <p:nvPr/>
        </p:nvSpPr>
        <p:spPr>
          <a:xfrm>
            <a:off x="1229402" y="5453741"/>
            <a:ext cx="2234349" cy="400110"/>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8.52</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7" name="矩形 6"/>
          <p:cNvSpPr/>
          <p:nvPr/>
        </p:nvSpPr>
        <p:spPr>
          <a:xfrm>
            <a:off x="3463751" y="2086917"/>
            <a:ext cx="1945286" cy="461665"/>
          </a:xfrm>
          <a:prstGeom prst="rect">
            <a:avLst/>
          </a:prstGeom>
        </p:spPr>
        <p:txBody>
          <a:bodyPr wrap="square">
            <a:spAutoFit/>
          </a:bodyPr>
          <a:lstStyle/>
          <a:p>
            <a:pPr algn="ctr"/>
            <a:r>
              <a:rPr lang="en-US" altLang="zh-CN" b="1" dirty="0" smtClean="0">
                <a:solidFill>
                  <a:srgbClr val="FF0000"/>
                </a:solidFill>
              </a:rPr>
              <a:t>Encoder</a:t>
            </a:r>
          </a:p>
        </p:txBody>
      </p:sp>
      <p:sp>
        <p:nvSpPr>
          <p:cNvPr id="8" name="矩形 7"/>
          <p:cNvSpPr/>
          <p:nvPr/>
        </p:nvSpPr>
        <p:spPr>
          <a:xfrm>
            <a:off x="3607854" y="6067450"/>
            <a:ext cx="2158805" cy="461665"/>
          </a:xfrm>
          <a:prstGeom prst="rect">
            <a:avLst/>
          </a:prstGeom>
        </p:spPr>
        <p:txBody>
          <a:bodyPr wrap="square">
            <a:spAutoFit/>
          </a:bodyPr>
          <a:lstStyle/>
          <a:p>
            <a:pPr algn="ctr"/>
            <a:r>
              <a:rPr lang="en-US" altLang="zh-CN" b="1" dirty="0" smtClean="0">
                <a:solidFill>
                  <a:srgbClr val="FF0000"/>
                </a:solidFill>
              </a:rPr>
              <a:t>Decoder</a:t>
            </a:r>
            <a:endParaRPr lang="en-US" altLang="zh-CN" b="1" dirty="0">
              <a:solidFill>
                <a:srgbClr val="FF0000"/>
              </a:solidFill>
            </a:endParaRPr>
          </a:p>
        </p:txBody>
      </p:sp>
      <p:sp>
        <p:nvSpPr>
          <p:cNvPr id="9" name="矩形 8"/>
          <p:cNvSpPr/>
          <p:nvPr/>
        </p:nvSpPr>
        <p:spPr>
          <a:xfrm>
            <a:off x="413271" y="1542326"/>
            <a:ext cx="6389167" cy="523220"/>
          </a:xfrm>
          <a:prstGeom prst="rect">
            <a:avLst/>
          </a:prstGeom>
        </p:spPr>
        <p:txBody>
          <a:bodyPr wrap="square">
            <a:spAutoFit/>
          </a:bodyPr>
          <a:lstStyle/>
          <a:p>
            <a:pPr algn="ctr"/>
            <a:r>
              <a:rPr lang="en-US" altLang="zh-CN" sz="2800" b="1" dirty="0" smtClean="0">
                <a:solidFill>
                  <a:srgbClr val="0000FF"/>
                </a:solidFill>
              </a:rPr>
              <a:t>Typical Image Watermarking System</a:t>
            </a:r>
            <a:endParaRPr lang="en-US" altLang="zh-CN" sz="2800" b="1" dirty="0">
              <a:solidFill>
                <a:srgbClr val="0000FF"/>
              </a:solidFill>
            </a:endParaRPr>
          </a:p>
        </p:txBody>
      </p:sp>
    </p:spTree>
    <p:extLst>
      <p:ext uri="{BB962C8B-B14F-4D97-AF65-F5344CB8AC3E}">
        <p14:creationId xmlns:p14="http://schemas.microsoft.com/office/powerpoint/2010/main" val="14256255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6" name="Picture 2"/>
          <p:cNvPicPr>
            <a:picLocks noChangeAspect="1" noChangeArrowheads="1"/>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906553" y="1490086"/>
            <a:ext cx="5058920" cy="5012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367530" y="599578"/>
            <a:ext cx="6405151" cy="523220"/>
          </a:xfrm>
          <a:prstGeom prst="rect">
            <a:avLst/>
          </a:prstGeom>
          <a:noFill/>
        </p:spPr>
        <p:txBody>
          <a:bodyPr wrap="none" rtlCol="0">
            <a:spAutoFit/>
          </a:bodyPr>
          <a:lstStyle/>
          <a:p>
            <a:r>
              <a:rPr lang="en-US" altLang="zh-CN" sz="2800" dirty="0" smtClean="0">
                <a:latin typeface="Arial Black" panose="020B0A04020102020204" pitchFamily="34" charset="0"/>
              </a:rPr>
              <a:t>8.3 Digital Image Watermarking</a:t>
            </a:r>
            <a:endParaRPr lang="zh-CN" altLang="en-US" dirty="0">
              <a:latin typeface="Arial Black" panose="020B0A04020102020204" pitchFamily="34" charset="0"/>
            </a:endParaRPr>
          </a:p>
        </p:txBody>
      </p:sp>
      <p:sp>
        <p:nvSpPr>
          <p:cNvPr id="5" name="文本框 4"/>
          <p:cNvSpPr txBox="1"/>
          <p:nvPr/>
        </p:nvSpPr>
        <p:spPr>
          <a:xfrm>
            <a:off x="6054373" y="2700329"/>
            <a:ext cx="2899127" cy="3785652"/>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8.53</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(a) And (c) Two watermarked versions of Fig. 8.9(a); (b) and (d) the differences between the watermarked versions and the unmarked image. These two images show the intensity contribution of the pseudo-random watermarks on the original image.</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58008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838" y="1870616"/>
            <a:ext cx="5862681" cy="426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367530" y="599578"/>
            <a:ext cx="6405151" cy="523220"/>
          </a:xfrm>
          <a:prstGeom prst="rect">
            <a:avLst/>
          </a:prstGeom>
          <a:noFill/>
        </p:spPr>
        <p:txBody>
          <a:bodyPr wrap="none" rtlCol="0">
            <a:spAutoFit/>
          </a:bodyPr>
          <a:lstStyle/>
          <a:p>
            <a:r>
              <a:rPr lang="en-US" altLang="zh-CN" sz="2800" dirty="0" smtClean="0">
                <a:latin typeface="Arial Black" panose="020B0A04020102020204" pitchFamily="34" charset="0"/>
              </a:rPr>
              <a:t>8.3 Digital Image Watermarking</a:t>
            </a:r>
            <a:endParaRPr lang="zh-CN" altLang="en-US" dirty="0">
              <a:latin typeface="Arial Black" panose="020B0A04020102020204" pitchFamily="34" charset="0"/>
            </a:endParaRPr>
          </a:p>
        </p:txBody>
      </p:sp>
      <p:sp>
        <p:nvSpPr>
          <p:cNvPr id="5" name="文本框 4"/>
          <p:cNvSpPr txBox="1"/>
          <p:nvPr/>
        </p:nvSpPr>
        <p:spPr>
          <a:xfrm>
            <a:off x="6985000" y="2354717"/>
            <a:ext cx="1955800" cy="163121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8.54</a:t>
            </a:r>
            <a:r>
              <a:rPr lang="en-US" altLang="zh-CN" sz="2000" dirty="0" smtClean="0">
                <a:solidFill>
                  <a:schemeClr val="tx1"/>
                </a:solidFill>
                <a:latin typeface="Times New Roman" panose="02020603050405020304" pitchFamily="18" charset="0"/>
                <a:cs typeface="Times New Roman" panose="02020603050405020304" pitchFamily="18" charset="0"/>
              </a:rPr>
              <a:t>  </a:t>
            </a:r>
          </a:p>
          <a:p>
            <a:r>
              <a:rPr lang="en-US" altLang="zh-CN" sz="2000" dirty="0" smtClean="0">
                <a:solidFill>
                  <a:schemeClr val="tx1"/>
                </a:solidFill>
                <a:latin typeface="Times New Roman" panose="02020603050405020304" pitchFamily="18" charset="0"/>
                <a:cs typeface="Times New Roman" panose="02020603050405020304" pitchFamily="18" charset="0"/>
              </a:rPr>
              <a:t>Attacks on the watermarked image in Fig. 8.53(a).</a:t>
            </a:r>
            <a:endParaRPr lang="en-US" altLang="zh-CN" sz="2000" b="0" dirty="0" smtClean="0">
              <a:solidFill>
                <a:schemeClr val="tx1"/>
              </a:solidFill>
              <a:latin typeface="Times New Roman" panose="02020603050405020304" pitchFamily="18" charset="0"/>
              <a:cs typeface="Times New Roman" panose="02020603050405020304" pitchFamily="18" charset="0"/>
            </a:endParaRPr>
          </a:p>
        </p:txBody>
      </p:sp>
      <p:sp>
        <p:nvSpPr>
          <p:cNvPr id="6" name="矩形 5"/>
          <p:cNvSpPr/>
          <p:nvPr/>
        </p:nvSpPr>
        <p:spPr>
          <a:xfrm>
            <a:off x="406282" y="1142764"/>
            <a:ext cx="2520429" cy="707886"/>
          </a:xfrm>
          <a:prstGeom prst="rect">
            <a:avLst/>
          </a:prstGeom>
        </p:spPr>
        <p:txBody>
          <a:bodyPr wrap="square">
            <a:spAutoFit/>
          </a:bodyPr>
          <a:lstStyle/>
          <a:p>
            <a:pPr algn="ctr"/>
            <a:r>
              <a:rPr lang="en-US" altLang="zh-CN" sz="2000" b="1" dirty="0" smtClean="0">
                <a:solidFill>
                  <a:srgbClr val="0000FF"/>
                </a:solidFill>
              </a:rPr>
              <a:t>JPEG </a:t>
            </a:r>
            <a:r>
              <a:rPr lang="en-US" altLang="zh-CN" sz="2000" b="1" dirty="0" err="1" smtClean="0">
                <a:solidFill>
                  <a:srgbClr val="0000FF"/>
                </a:solidFill>
              </a:rPr>
              <a:t>rm</a:t>
            </a:r>
            <a:r>
              <a:rPr lang="en-US" altLang="zh-CN" sz="2000" b="1" dirty="0" smtClean="0">
                <a:solidFill>
                  <a:srgbClr val="0000FF"/>
                </a:solidFill>
              </a:rPr>
              <a:t> error of </a:t>
            </a:r>
          </a:p>
          <a:p>
            <a:pPr algn="ctr"/>
            <a:r>
              <a:rPr lang="en-US" altLang="zh-CN" sz="2000" b="1" dirty="0" smtClean="0">
                <a:solidFill>
                  <a:srgbClr val="0000FF"/>
                </a:solidFill>
              </a:rPr>
              <a:t>7 intensity levels</a:t>
            </a:r>
            <a:endParaRPr lang="en-US" altLang="zh-CN" sz="2000" b="1" dirty="0">
              <a:solidFill>
                <a:srgbClr val="0000FF"/>
              </a:solidFill>
            </a:endParaRPr>
          </a:p>
        </p:txBody>
      </p:sp>
      <p:sp>
        <p:nvSpPr>
          <p:cNvPr id="7" name="矩形 6"/>
          <p:cNvSpPr/>
          <p:nvPr/>
        </p:nvSpPr>
        <p:spPr>
          <a:xfrm>
            <a:off x="2530963" y="1142764"/>
            <a:ext cx="2520429" cy="707886"/>
          </a:xfrm>
          <a:prstGeom prst="rect">
            <a:avLst/>
          </a:prstGeom>
        </p:spPr>
        <p:txBody>
          <a:bodyPr wrap="square">
            <a:spAutoFit/>
          </a:bodyPr>
          <a:lstStyle/>
          <a:p>
            <a:pPr algn="ctr"/>
            <a:r>
              <a:rPr lang="en-US" altLang="zh-CN" sz="2000" b="1" dirty="0" smtClean="0">
                <a:solidFill>
                  <a:srgbClr val="0000FF"/>
                </a:solidFill>
              </a:rPr>
              <a:t>JPEG </a:t>
            </a:r>
            <a:r>
              <a:rPr lang="en-US" altLang="zh-CN" sz="2000" b="1" dirty="0" err="1" smtClean="0">
                <a:solidFill>
                  <a:srgbClr val="0000FF"/>
                </a:solidFill>
              </a:rPr>
              <a:t>rm</a:t>
            </a:r>
            <a:r>
              <a:rPr lang="en-US" altLang="zh-CN" sz="2000" b="1" dirty="0" smtClean="0">
                <a:solidFill>
                  <a:srgbClr val="0000FF"/>
                </a:solidFill>
              </a:rPr>
              <a:t> error of </a:t>
            </a:r>
          </a:p>
          <a:p>
            <a:pPr algn="ctr"/>
            <a:r>
              <a:rPr lang="en-US" altLang="zh-CN" sz="2000" b="1" dirty="0" smtClean="0">
                <a:solidFill>
                  <a:srgbClr val="0000FF"/>
                </a:solidFill>
              </a:rPr>
              <a:t>10 intensity levels</a:t>
            </a:r>
            <a:endParaRPr lang="en-US" altLang="zh-CN" sz="2000" b="1" dirty="0">
              <a:solidFill>
                <a:srgbClr val="0000FF"/>
              </a:solidFill>
            </a:endParaRPr>
          </a:p>
        </p:txBody>
      </p:sp>
      <p:sp>
        <p:nvSpPr>
          <p:cNvPr id="8" name="矩形 7"/>
          <p:cNvSpPr/>
          <p:nvPr/>
        </p:nvSpPr>
        <p:spPr>
          <a:xfrm>
            <a:off x="4570105" y="1147649"/>
            <a:ext cx="2520429" cy="707886"/>
          </a:xfrm>
          <a:prstGeom prst="rect">
            <a:avLst/>
          </a:prstGeom>
        </p:spPr>
        <p:txBody>
          <a:bodyPr wrap="square">
            <a:spAutoFit/>
          </a:bodyPr>
          <a:lstStyle/>
          <a:p>
            <a:pPr algn="ctr"/>
            <a:r>
              <a:rPr lang="en-US" altLang="zh-CN" sz="2000" b="1" dirty="0" smtClean="0">
                <a:solidFill>
                  <a:srgbClr val="0000FF"/>
                </a:solidFill>
              </a:rPr>
              <a:t>Smoothing by </a:t>
            </a:r>
          </a:p>
          <a:p>
            <a:pPr algn="ctr"/>
            <a:r>
              <a:rPr lang="en-US" altLang="zh-CN" sz="2000" b="1" dirty="0" smtClean="0">
                <a:solidFill>
                  <a:srgbClr val="0000FF"/>
                </a:solidFill>
              </a:rPr>
              <a:t>spatial filtering</a:t>
            </a:r>
            <a:endParaRPr lang="en-US" altLang="zh-CN" sz="2000" b="1" dirty="0">
              <a:solidFill>
                <a:srgbClr val="0000FF"/>
              </a:solidFill>
            </a:endParaRPr>
          </a:p>
        </p:txBody>
      </p:sp>
      <p:sp>
        <p:nvSpPr>
          <p:cNvPr id="9" name="矩形 8"/>
          <p:cNvSpPr/>
          <p:nvPr/>
        </p:nvSpPr>
        <p:spPr>
          <a:xfrm>
            <a:off x="1148460" y="6115506"/>
            <a:ext cx="1585589" cy="707886"/>
          </a:xfrm>
          <a:prstGeom prst="rect">
            <a:avLst/>
          </a:prstGeom>
        </p:spPr>
        <p:txBody>
          <a:bodyPr wrap="square">
            <a:spAutoFit/>
          </a:bodyPr>
          <a:lstStyle/>
          <a:p>
            <a:pPr algn="ctr"/>
            <a:r>
              <a:rPr lang="en-US" altLang="zh-CN" sz="2000" b="1" dirty="0" smtClean="0">
                <a:solidFill>
                  <a:srgbClr val="0000FF"/>
                </a:solidFill>
              </a:rPr>
              <a:t>Gaussian noise</a:t>
            </a:r>
            <a:endParaRPr lang="en-US" altLang="zh-CN" sz="2000" b="1" dirty="0">
              <a:solidFill>
                <a:srgbClr val="0000FF"/>
              </a:solidFill>
            </a:endParaRPr>
          </a:p>
        </p:txBody>
      </p:sp>
      <p:sp>
        <p:nvSpPr>
          <p:cNvPr id="10" name="矩形 9"/>
          <p:cNvSpPr/>
          <p:nvPr/>
        </p:nvSpPr>
        <p:spPr>
          <a:xfrm>
            <a:off x="2620064" y="6135472"/>
            <a:ext cx="2520429" cy="707886"/>
          </a:xfrm>
          <a:prstGeom prst="rect">
            <a:avLst/>
          </a:prstGeom>
        </p:spPr>
        <p:txBody>
          <a:bodyPr wrap="square">
            <a:spAutoFit/>
          </a:bodyPr>
          <a:lstStyle/>
          <a:p>
            <a:pPr algn="ctr"/>
            <a:r>
              <a:rPr lang="en-US" altLang="zh-CN" sz="2000" b="1" dirty="0" smtClean="0">
                <a:solidFill>
                  <a:srgbClr val="0000FF"/>
                </a:solidFill>
              </a:rPr>
              <a:t>Histogram equalization</a:t>
            </a:r>
            <a:endParaRPr lang="en-US" altLang="zh-CN" sz="2000" b="1" dirty="0">
              <a:solidFill>
                <a:srgbClr val="0000FF"/>
              </a:solidFill>
            </a:endParaRPr>
          </a:p>
        </p:txBody>
      </p:sp>
      <p:sp>
        <p:nvSpPr>
          <p:cNvPr id="11" name="矩形 10"/>
          <p:cNvSpPr/>
          <p:nvPr/>
        </p:nvSpPr>
        <p:spPr>
          <a:xfrm>
            <a:off x="4433623" y="6119138"/>
            <a:ext cx="2520429" cy="400110"/>
          </a:xfrm>
          <a:prstGeom prst="rect">
            <a:avLst/>
          </a:prstGeom>
        </p:spPr>
        <p:txBody>
          <a:bodyPr wrap="square">
            <a:spAutoFit/>
          </a:bodyPr>
          <a:lstStyle/>
          <a:p>
            <a:pPr algn="ctr"/>
            <a:r>
              <a:rPr lang="en-US" altLang="zh-CN" sz="2000" b="1" dirty="0" smtClean="0">
                <a:solidFill>
                  <a:srgbClr val="0000FF"/>
                </a:solidFill>
              </a:rPr>
              <a:t>Rotation</a:t>
            </a:r>
            <a:endParaRPr lang="en-US" altLang="zh-CN" sz="2000" b="1" dirty="0">
              <a:solidFill>
                <a:srgbClr val="0000FF"/>
              </a:solidFill>
            </a:endParaRPr>
          </a:p>
        </p:txBody>
      </p:sp>
    </p:spTree>
    <p:extLst>
      <p:ext uri="{BB962C8B-B14F-4D97-AF65-F5344CB8AC3E}">
        <p14:creationId xmlns:p14="http://schemas.microsoft.com/office/powerpoint/2010/main" val="37128179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aa"/>
          <p:cNvPicPr>
            <a:picLocks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995738" y="0"/>
            <a:ext cx="51482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descr="1149304191572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21088"/>
            <a:ext cx="91440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1149304138873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21088"/>
            <a:ext cx="9144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descr="1149304041558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221088"/>
            <a:ext cx="91440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6" descr="1149304047562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221088"/>
            <a:ext cx="91440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7" descr="11493040601056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221088"/>
            <a:ext cx="91440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8" descr="11601511442135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221088"/>
            <a:ext cx="91408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9" descr="23"/>
          <p:cNvPicPr>
            <a:picLocks noChangeArrowheads="1"/>
          </p:cNvPicPr>
          <p:nvPr/>
        </p:nvPicPr>
        <p:blipFill>
          <a:blip r:embed="rId10">
            <a:extLst>
              <a:ext uri="{28A0092B-C50C-407E-A947-70E740481C1C}">
                <a14:useLocalDpi xmlns:a14="http://schemas.microsoft.com/office/drawing/2010/main" val="0"/>
              </a:ext>
            </a:extLst>
          </a:blip>
          <a:srcRect r="-349"/>
          <a:stretch>
            <a:fillRect/>
          </a:stretch>
        </p:blipFill>
        <p:spPr bwMode="auto">
          <a:xfrm>
            <a:off x="0" y="4221088"/>
            <a:ext cx="91408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0" descr="LS9V040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243313"/>
            <a:ext cx="91408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9536" y="1036588"/>
            <a:ext cx="3162275" cy="3162275"/>
          </a:xfrm>
          <a:prstGeom prst="rect">
            <a:avLst/>
          </a:prstGeom>
        </p:spPr>
      </p:pic>
      <p:sp>
        <p:nvSpPr>
          <p:cNvPr id="4" name="矩形 3"/>
          <p:cNvSpPr/>
          <p:nvPr/>
        </p:nvSpPr>
        <p:spPr>
          <a:xfrm>
            <a:off x="3311860" y="1651184"/>
            <a:ext cx="4919013" cy="1754326"/>
          </a:xfrm>
          <a:prstGeom prst="rect">
            <a:avLst/>
          </a:prstGeom>
          <a:noFill/>
          <a:effectLst>
            <a:glow rad="127000">
              <a:schemeClr val="accent1">
                <a:alpha val="94000"/>
              </a:schemeClr>
            </a:glow>
            <a:reflection stA="45000" endPos="6000" dist="50800" dir="5400000" sy="-100000" algn="bl" rotWithShape="0"/>
          </a:effectLst>
        </p:spPr>
        <p:txBody>
          <a:bodyPr wrap="square" lIns="91440" tIns="45720" rIns="91440" bIns="45720">
            <a:spAutoFit/>
          </a:bodyPr>
          <a:lstStyle/>
          <a:p>
            <a:pPr algn="ctr"/>
            <a:r>
              <a:rPr lang="zh-CN" altLang="en-US" sz="5400" b="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tx1"/>
                  </a:outerShdw>
                </a:effectLst>
                <a:latin typeface="华文琥珀" panose="02010800040101010101" pitchFamily="2" charset="-122"/>
                <a:ea typeface="华文琥珀" panose="02010800040101010101" pitchFamily="2" charset="-122"/>
              </a:rPr>
              <a:t>智能视觉</a:t>
            </a:r>
            <a:r>
              <a:rPr lang="zh-CN" altLang="en-US" sz="5400" b="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tx1"/>
                  </a:outerShdw>
                </a:effectLst>
                <a:latin typeface="华文琥珀" panose="02010800040101010101" pitchFamily="2" charset="-122"/>
                <a:ea typeface="华文琥珀" panose="02010800040101010101" pitchFamily="2" charset="-122"/>
              </a:rPr>
              <a:t>理解</a:t>
            </a:r>
            <a:endParaRPr lang="en-US" altLang="zh-CN" sz="5400" b="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tx1"/>
                </a:outerShdw>
              </a:effectLst>
              <a:latin typeface="华文琥珀" panose="02010800040101010101" pitchFamily="2" charset="-122"/>
              <a:ea typeface="华文琥珀" panose="02010800040101010101" pitchFamily="2" charset="-122"/>
            </a:endParaRPr>
          </a:p>
          <a:p>
            <a:pPr algn="ctr"/>
            <a:r>
              <a:rPr lang="zh-CN" altLang="en-US" sz="5400" b="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tx1"/>
                  </a:outerShdw>
                </a:effectLst>
                <a:latin typeface="华文琥珀" panose="02010800040101010101" pitchFamily="2" charset="-122"/>
                <a:ea typeface="华文琥珀" panose="02010800040101010101" pitchFamily="2" charset="-122"/>
              </a:rPr>
              <a:t>实验室</a:t>
            </a:r>
            <a:endParaRPr lang="zh-CN" altLang="en-US" sz="5400" b="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tx1"/>
                </a:outerShdw>
              </a:effectLst>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val="1677162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6634"/>
                                        </p:tgtEl>
                                        <p:attrNameLst>
                                          <p:attrName>style.visibility</p:attrName>
                                        </p:attrNameLst>
                                      </p:cBhvr>
                                      <p:to>
                                        <p:strVal val="visible"/>
                                      </p:to>
                                    </p:set>
                                    <p:animEffect transition="in" filter="fade">
                                      <p:cBhvr>
                                        <p:cTn id="7" dur="1000"/>
                                        <p:tgtEl>
                                          <p:spTgt spid="26634"/>
                                        </p:tgtEl>
                                      </p:cBhvr>
                                    </p:animEffect>
                                  </p:childTnLst>
                                </p:cTn>
                              </p:par>
                            </p:childTnLst>
                          </p:cTn>
                        </p:par>
                        <p:par>
                          <p:cTn id="8" fill="hold" nodeType="afterGroup">
                            <p:stCondLst>
                              <p:cond delay="1000"/>
                            </p:stCondLst>
                            <p:childTnLst>
                              <p:par>
                                <p:cTn id="9" presetID="63" presetClass="path" presetSubtype="0" fill="hold" nodeType="afterEffect">
                                  <p:stCondLst>
                                    <p:cond delay="2000"/>
                                  </p:stCondLst>
                                  <p:childTnLst>
                                    <p:animMotion origin="layout" path="M 0 0 L 1.25642 0 " pathEditMode="relative" rAng="0" ptsTypes="AA">
                                      <p:cBhvr>
                                        <p:cTn id="10" dur="3000" fill="hold"/>
                                        <p:tgtEl>
                                          <p:spTgt spid="26634"/>
                                        </p:tgtEl>
                                        <p:attrNameLst>
                                          <p:attrName>ppt_x,ppt_y</p:attrName>
                                        </p:attrNameLst>
                                      </p:cBhvr>
                                      <p:rCtr x="62800" y="0"/>
                                    </p:animMotion>
                                  </p:childTnLst>
                                </p:cTn>
                              </p:par>
                              <p:par>
                                <p:cTn id="11" presetID="10" presetClass="exit" presetSubtype="0" fill="hold" nodeType="withEffect">
                                  <p:stCondLst>
                                    <p:cond delay="2000"/>
                                  </p:stCondLst>
                                  <p:childTnLst>
                                    <p:animEffect transition="out" filter="fade">
                                      <p:cBhvr>
                                        <p:cTn id="12" dur="3000"/>
                                        <p:tgtEl>
                                          <p:spTgt spid="26634"/>
                                        </p:tgtEl>
                                      </p:cBhvr>
                                    </p:animEffect>
                                    <p:set>
                                      <p:cBhvr>
                                        <p:cTn id="13" dur="1" fill="hold">
                                          <p:stCondLst>
                                            <p:cond delay="2999"/>
                                          </p:stCondLst>
                                        </p:cTn>
                                        <p:tgtEl>
                                          <p:spTgt spid="26634"/>
                                        </p:tgtEl>
                                        <p:attrNameLst>
                                          <p:attrName>style.visibility</p:attrName>
                                        </p:attrNameLst>
                                      </p:cBhvr>
                                      <p:to>
                                        <p:strVal val="hidden"/>
                                      </p:to>
                                    </p:set>
                                  </p:childTnLst>
                                </p:cTn>
                              </p:par>
                              <p:par>
                                <p:cTn id="14" presetID="10" presetClass="entr" presetSubtype="0" fill="hold" nodeType="withEffect">
                                  <p:stCondLst>
                                    <p:cond delay="2000"/>
                                  </p:stCondLst>
                                  <p:childTnLst>
                                    <p:set>
                                      <p:cBhvr>
                                        <p:cTn id="15" dur="1" fill="hold">
                                          <p:stCondLst>
                                            <p:cond delay="0"/>
                                          </p:stCondLst>
                                        </p:cTn>
                                        <p:tgtEl>
                                          <p:spTgt spid="26633"/>
                                        </p:tgtEl>
                                        <p:attrNameLst>
                                          <p:attrName>style.visibility</p:attrName>
                                        </p:attrNameLst>
                                      </p:cBhvr>
                                      <p:to>
                                        <p:strVal val="visible"/>
                                      </p:to>
                                    </p:set>
                                    <p:animEffect transition="in" filter="fade">
                                      <p:cBhvr>
                                        <p:cTn id="16" dur="1000"/>
                                        <p:tgtEl>
                                          <p:spTgt spid="26633"/>
                                        </p:tgtEl>
                                      </p:cBhvr>
                                    </p:animEffect>
                                  </p:childTnLst>
                                </p:cTn>
                              </p:par>
                            </p:childTnLst>
                          </p:cTn>
                        </p:par>
                        <p:par>
                          <p:cTn id="17" fill="hold" nodeType="afterGroup">
                            <p:stCondLst>
                              <p:cond delay="6000"/>
                            </p:stCondLst>
                            <p:childTnLst>
                              <p:par>
                                <p:cTn id="18" presetID="63" presetClass="path" presetSubtype="0" decel="50000" fill="hold" nodeType="afterEffect">
                                  <p:stCondLst>
                                    <p:cond delay="2000"/>
                                  </p:stCondLst>
                                  <p:childTnLst>
                                    <p:animMotion origin="layout" path="M -1.11111E-6 -6.28466E-7 L 1.25642 -6.28466E-7 " pathEditMode="relative" rAng="0" ptsTypes="AA">
                                      <p:cBhvr>
                                        <p:cTn id="19" dur="3000" fill="hold"/>
                                        <p:tgtEl>
                                          <p:spTgt spid="26633"/>
                                        </p:tgtEl>
                                        <p:attrNameLst>
                                          <p:attrName>ppt_x,ppt_y</p:attrName>
                                        </p:attrNameLst>
                                      </p:cBhvr>
                                      <p:rCtr x="62800" y="0"/>
                                    </p:animMotion>
                                  </p:childTnLst>
                                </p:cTn>
                              </p:par>
                              <p:par>
                                <p:cTn id="20" presetID="10" presetClass="exit" presetSubtype="0" fill="hold" nodeType="withEffect">
                                  <p:stCondLst>
                                    <p:cond delay="2000"/>
                                  </p:stCondLst>
                                  <p:childTnLst>
                                    <p:animEffect transition="out" filter="fade">
                                      <p:cBhvr>
                                        <p:cTn id="21" dur="3000"/>
                                        <p:tgtEl>
                                          <p:spTgt spid="26633"/>
                                        </p:tgtEl>
                                      </p:cBhvr>
                                    </p:animEffect>
                                    <p:set>
                                      <p:cBhvr>
                                        <p:cTn id="22" dur="1" fill="hold">
                                          <p:stCondLst>
                                            <p:cond delay="2999"/>
                                          </p:stCondLst>
                                        </p:cTn>
                                        <p:tgtEl>
                                          <p:spTgt spid="26633"/>
                                        </p:tgtEl>
                                        <p:attrNameLst>
                                          <p:attrName>style.visibility</p:attrName>
                                        </p:attrNameLst>
                                      </p:cBhvr>
                                      <p:to>
                                        <p:strVal val="hidden"/>
                                      </p:to>
                                    </p:set>
                                  </p:childTnLst>
                                </p:cTn>
                              </p:par>
                              <p:par>
                                <p:cTn id="23" presetID="10" presetClass="entr" presetSubtype="0" fill="hold" nodeType="withEffect">
                                  <p:stCondLst>
                                    <p:cond delay="2000"/>
                                  </p:stCondLst>
                                  <p:childTnLst>
                                    <p:set>
                                      <p:cBhvr>
                                        <p:cTn id="24" dur="1" fill="hold">
                                          <p:stCondLst>
                                            <p:cond delay="0"/>
                                          </p:stCondLst>
                                        </p:cTn>
                                        <p:tgtEl>
                                          <p:spTgt spid="26632"/>
                                        </p:tgtEl>
                                        <p:attrNameLst>
                                          <p:attrName>style.visibility</p:attrName>
                                        </p:attrNameLst>
                                      </p:cBhvr>
                                      <p:to>
                                        <p:strVal val="visible"/>
                                      </p:to>
                                    </p:set>
                                    <p:animEffect transition="in" filter="fade">
                                      <p:cBhvr>
                                        <p:cTn id="25" dur="1000"/>
                                        <p:tgtEl>
                                          <p:spTgt spid="26632"/>
                                        </p:tgtEl>
                                      </p:cBhvr>
                                    </p:animEffect>
                                  </p:childTnLst>
                                </p:cTn>
                              </p:par>
                            </p:childTnLst>
                          </p:cTn>
                        </p:par>
                        <p:par>
                          <p:cTn id="26" fill="hold" nodeType="afterGroup">
                            <p:stCondLst>
                              <p:cond delay="11000"/>
                            </p:stCondLst>
                            <p:childTnLst>
                              <p:par>
                                <p:cTn id="27" presetID="63" presetClass="path" presetSubtype="0" fill="hold" nodeType="afterEffect">
                                  <p:stCondLst>
                                    <p:cond delay="2000"/>
                                  </p:stCondLst>
                                  <p:childTnLst>
                                    <p:animMotion origin="layout" path="M 3.61111E-6 -2.12569E-6 L 1.25659 -2.12569E-6 " pathEditMode="relative" rAng="0" ptsTypes="AA">
                                      <p:cBhvr>
                                        <p:cTn id="28" dur="3000" fill="hold"/>
                                        <p:tgtEl>
                                          <p:spTgt spid="26632"/>
                                        </p:tgtEl>
                                        <p:attrNameLst>
                                          <p:attrName>ppt_x,ppt_y</p:attrName>
                                        </p:attrNameLst>
                                      </p:cBhvr>
                                      <p:rCtr x="62800" y="0"/>
                                    </p:animMotion>
                                  </p:childTnLst>
                                </p:cTn>
                              </p:par>
                              <p:par>
                                <p:cTn id="29" presetID="10" presetClass="exit" presetSubtype="0" fill="hold" nodeType="withEffect">
                                  <p:stCondLst>
                                    <p:cond delay="2000"/>
                                  </p:stCondLst>
                                  <p:childTnLst>
                                    <p:animEffect transition="out" filter="fade">
                                      <p:cBhvr>
                                        <p:cTn id="30" dur="3000"/>
                                        <p:tgtEl>
                                          <p:spTgt spid="26632"/>
                                        </p:tgtEl>
                                      </p:cBhvr>
                                    </p:animEffect>
                                    <p:set>
                                      <p:cBhvr>
                                        <p:cTn id="31" dur="1" fill="hold">
                                          <p:stCondLst>
                                            <p:cond delay="2999"/>
                                          </p:stCondLst>
                                        </p:cTn>
                                        <p:tgtEl>
                                          <p:spTgt spid="26632"/>
                                        </p:tgtEl>
                                        <p:attrNameLst>
                                          <p:attrName>style.visibility</p:attrName>
                                        </p:attrNameLst>
                                      </p:cBhvr>
                                      <p:to>
                                        <p:strVal val="hidden"/>
                                      </p:to>
                                    </p:set>
                                  </p:childTnLst>
                                </p:cTn>
                              </p:par>
                              <p:par>
                                <p:cTn id="32" presetID="10" presetClass="entr" presetSubtype="0" fill="hold" nodeType="withEffect">
                                  <p:stCondLst>
                                    <p:cond delay="2000"/>
                                  </p:stCondLst>
                                  <p:childTnLst>
                                    <p:set>
                                      <p:cBhvr>
                                        <p:cTn id="33" dur="1" fill="hold">
                                          <p:stCondLst>
                                            <p:cond delay="0"/>
                                          </p:stCondLst>
                                        </p:cTn>
                                        <p:tgtEl>
                                          <p:spTgt spid="26631"/>
                                        </p:tgtEl>
                                        <p:attrNameLst>
                                          <p:attrName>style.visibility</p:attrName>
                                        </p:attrNameLst>
                                      </p:cBhvr>
                                      <p:to>
                                        <p:strVal val="visible"/>
                                      </p:to>
                                    </p:set>
                                    <p:animEffect transition="in" filter="fade">
                                      <p:cBhvr>
                                        <p:cTn id="34" dur="1000"/>
                                        <p:tgtEl>
                                          <p:spTgt spid="26631"/>
                                        </p:tgtEl>
                                      </p:cBhvr>
                                    </p:animEffect>
                                  </p:childTnLst>
                                </p:cTn>
                              </p:par>
                            </p:childTnLst>
                          </p:cTn>
                        </p:par>
                        <p:par>
                          <p:cTn id="35" fill="hold" nodeType="afterGroup">
                            <p:stCondLst>
                              <p:cond delay="16000"/>
                            </p:stCondLst>
                            <p:childTnLst>
                              <p:par>
                                <p:cTn id="36" presetID="63" presetClass="path" presetSubtype="0" fill="hold" nodeType="afterEffect">
                                  <p:stCondLst>
                                    <p:cond delay="2000"/>
                                  </p:stCondLst>
                                  <p:childTnLst>
                                    <p:animMotion origin="layout" path="M 0 -7.40741E-7 L 1.26007 -7.40741E-7 " pathEditMode="relative" rAng="0" ptsTypes="AA">
                                      <p:cBhvr>
                                        <p:cTn id="37" dur="3000" fill="hold"/>
                                        <p:tgtEl>
                                          <p:spTgt spid="26631"/>
                                        </p:tgtEl>
                                        <p:attrNameLst>
                                          <p:attrName>ppt_x,ppt_y</p:attrName>
                                        </p:attrNameLst>
                                      </p:cBhvr>
                                      <p:rCtr x="63000" y="0"/>
                                    </p:animMotion>
                                  </p:childTnLst>
                                </p:cTn>
                              </p:par>
                              <p:par>
                                <p:cTn id="38" presetID="10" presetClass="exit" presetSubtype="0" fill="hold" nodeType="withEffect">
                                  <p:stCondLst>
                                    <p:cond delay="2000"/>
                                  </p:stCondLst>
                                  <p:childTnLst>
                                    <p:animEffect transition="out" filter="fade">
                                      <p:cBhvr>
                                        <p:cTn id="39" dur="3000"/>
                                        <p:tgtEl>
                                          <p:spTgt spid="26631"/>
                                        </p:tgtEl>
                                      </p:cBhvr>
                                    </p:animEffect>
                                    <p:set>
                                      <p:cBhvr>
                                        <p:cTn id="40" dur="1" fill="hold">
                                          <p:stCondLst>
                                            <p:cond delay="2999"/>
                                          </p:stCondLst>
                                        </p:cTn>
                                        <p:tgtEl>
                                          <p:spTgt spid="26631"/>
                                        </p:tgtEl>
                                        <p:attrNameLst>
                                          <p:attrName>style.visibility</p:attrName>
                                        </p:attrNameLst>
                                      </p:cBhvr>
                                      <p:to>
                                        <p:strVal val="hidden"/>
                                      </p:to>
                                    </p:set>
                                  </p:childTnLst>
                                </p:cTn>
                              </p:par>
                              <p:par>
                                <p:cTn id="41" presetID="10" presetClass="entr" presetSubtype="0" fill="hold" nodeType="withEffect">
                                  <p:stCondLst>
                                    <p:cond delay="2000"/>
                                  </p:stCondLst>
                                  <p:childTnLst>
                                    <p:set>
                                      <p:cBhvr>
                                        <p:cTn id="42" dur="1" fill="hold">
                                          <p:stCondLst>
                                            <p:cond delay="0"/>
                                          </p:stCondLst>
                                        </p:cTn>
                                        <p:tgtEl>
                                          <p:spTgt spid="26630"/>
                                        </p:tgtEl>
                                        <p:attrNameLst>
                                          <p:attrName>style.visibility</p:attrName>
                                        </p:attrNameLst>
                                      </p:cBhvr>
                                      <p:to>
                                        <p:strVal val="visible"/>
                                      </p:to>
                                    </p:set>
                                    <p:animEffect transition="in" filter="fade">
                                      <p:cBhvr>
                                        <p:cTn id="43" dur="1000"/>
                                        <p:tgtEl>
                                          <p:spTgt spid="26630"/>
                                        </p:tgtEl>
                                      </p:cBhvr>
                                    </p:animEffect>
                                  </p:childTnLst>
                                </p:cTn>
                              </p:par>
                            </p:childTnLst>
                          </p:cTn>
                        </p:par>
                        <p:par>
                          <p:cTn id="44" fill="hold" nodeType="afterGroup">
                            <p:stCondLst>
                              <p:cond delay="21000"/>
                            </p:stCondLst>
                            <p:childTnLst>
                              <p:par>
                                <p:cTn id="45" presetID="63" presetClass="path" presetSubtype="0" fill="hold" nodeType="afterEffect">
                                  <p:stCondLst>
                                    <p:cond delay="2000"/>
                                  </p:stCondLst>
                                  <p:childTnLst>
                                    <p:animMotion origin="layout" path="M 0 -7.40741E-7 L 1.26007 -7.40741E-7 " pathEditMode="relative" rAng="0" ptsTypes="AA">
                                      <p:cBhvr>
                                        <p:cTn id="46" dur="3000" fill="hold"/>
                                        <p:tgtEl>
                                          <p:spTgt spid="26630"/>
                                        </p:tgtEl>
                                        <p:attrNameLst>
                                          <p:attrName>ppt_x,ppt_y</p:attrName>
                                        </p:attrNameLst>
                                      </p:cBhvr>
                                      <p:rCtr x="63000" y="0"/>
                                    </p:animMotion>
                                  </p:childTnLst>
                                </p:cTn>
                              </p:par>
                              <p:par>
                                <p:cTn id="47" presetID="10" presetClass="exit" presetSubtype="0" fill="hold" nodeType="withEffect">
                                  <p:stCondLst>
                                    <p:cond delay="2000"/>
                                  </p:stCondLst>
                                  <p:childTnLst>
                                    <p:animEffect transition="out" filter="fade">
                                      <p:cBhvr>
                                        <p:cTn id="48" dur="3000"/>
                                        <p:tgtEl>
                                          <p:spTgt spid="26630"/>
                                        </p:tgtEl>
                                      </p:cBhvr>
                                    </p:animEffect>
                                    <p:set>
                                      <p:cBhvr>
                                        <p:cTn id="49" dur="1" fill="hold">
                                          <p:stCondLst>
                                            <p:cond delay="2999"/>
                                          </p:stCondLst>
                                        </p:cTn>
                                        <p:tgtEl>
                                          <p:spTgt spid="26630"/>
                                        </p:tgtEl>
                                        <p:attrNameLst>
                                          <p:attrName>style.visibility</p:attrName>
                                        </p:attrNameLst>
                                      </p:cBhvr>
                                      <p:to>
                                        <p:strVal val="hidden"/>
                                      </p:to>
                                    </p:set>
                                  </p:childTnLst>
                                </p:cTn>
                              </p:par>
                              <p:par>
                                <p:cTn id="50" presetID="10" presetClass="entr" presetSubtype="0" fill="hold" nodeType="withEffect">
                                  <p:stCondLst>
                                    <p:cond delay="2000"/>
                                  </p:stCondLst>
                                  <p:childTnLst>
                                    <p:set>
                                      <p:cBhvr>
                                        <p:cTn id="51" dur="1" fill="hold">
                                          <p:stCondLst>
                                            <p:cond delay="0"/>
                                          </p:stCondLst>
                                        </p:cTn>
                                        <p:tgtEl>
                                          <p:spTgt spid="26629"/>
                                        </p:tgtEl>
                                        <p:attrNameLst>
                                          <p:attrName>style.visibility</p:attrName>
                                        </p:attrNameLst>
                                      </p:cBhvr>
                                      <p:to>
                                        <p:strVal val="visible"/>
                                      </p:to>
                                    </p:set>
                                    <p:animEffect transition="in" filter="fade">
                                      <p:cBhvr>
                                        <p:cTn id="52" dur="1000"/>
                                        <p:tgtEl>
                                          <p:spTgt spid="26629"/>
                                        </p:tgtEl>
                                      </p:cBhvr>
                                    </p:animEffect>
                                  </p:childTnLst>
                                </p:cTn>
                              </p:par>
                            </p:childTnLst>
                          </p:cTn>
                        </p:par>
                        <p:par>
                          <p:cTn id="53" fill="hold" nodeType="afterGroup">
                            <p:stCondLst>
                              <p:cond delay="26000"/>
                            </p:stCondLst>
                            <p:childTnLst>
                              <p:par>
                                <p:cTn id="54" presetID="63" presetClass="path" presetSubtype="0" fill="hold" nodeType="afterEffect">
                                  <p:stCondLst>
                                    <p:cond delay="2000"/>
                                  </p:stCondLst>
                                  <p:childTnLst>
                                    <p:animMotion origin="layout" path="M 0 0 L 1.26007 0 " pathEditMode="relative" rAng="0" ptsTypes="AA">
                                      <p:cBhvr>
                                        <p:cTn id="55" dur="3000" fill="hold"/>
                                        <p:tgtEl>
                                          <p:spTgt spid="26629"/>
                                        </p:tgtEl>
                                        <p:attrNameLst>
                                          <p:attrName>ppt_x,ppt_y</p:attrName>
                                        </p:attrNameLst>
                                      </p:cBhvr>
                                      <p:rCtr x="63000" y="0"/>
                                    </p:animMotion>
                                  </p:childTnLst>
                                </p:cTn>
                              </p:par>
                              <p:par>
                                <p:cTn id="56" presetID="10" presetClass="exit" presetSubtype="0" fill="hold" nodeType="withEffect">
                                  <p:stCondLst>
                                    <p:cond delay="2000"/>
                                  </p:stCondLst>
                                  <p:childTnLst>
                                    <p:animEffect transition="out" filter="fade">
                                      <p:cBhvr>
                                        <p:cTn id="57" dur="3000"/>
                                        <p:tgtEl>
                                          <p:spTgt spid="26629"/>
                                        </p:tgtEl>
                                      </p:cBhvr>
                                    </p:animEffect>
                                    <p:set>
                                      <p:cBhvr>
                                        <p:cTn id="58" dur="1" fill="hold">
                                          <p:stCondLst>
                                            <p:cond delay="2999"/>
                                          </p:stCondLst>
                                        </p:cTn>
                                        <p:tgtEl>
                                          <p:spTgt spid="26629"/>
                                        </p:tgtEl>
                                        <p:attrNameLst>
                                          <p:attrName>style.visibility</p:attrName>
                                        </p:attrNameLst>
                                      </p:cBhvr>
                                      <p:to>
                                        <p:strVal val="hidden"/>
                                      </p:to>
                                    </p:set>
                                  </p:childTnLst>
                                </p:cTn>
                              </p:par>
                              <p:par>
                                <p:cTn id="59" presetID="10" presetClass="entr" presetSubtype="0" fill="hold" nodeType="withEffect">
                                  <p:stCondLst>
                                    <p:cond delay="2000"/>
                                  </p:stCondLst>
                                  <p:childTnLst>
                                    <p:set>
                                      <p:cBhvr>
                                        <p:cTn id="60" dur="1" fill="hold">
                                          <p:stCondLst>
                                            <p:cond delay="0"/>
                                          </p:stCondLst>
                                        </p:cTn>
                                        <p:tgtEl>
                                          <p:spTgt spid="26628"/>
                                        </p:tgtEl>
                                        <p:attrNameLst>
                                          <p:attrName>style.visibility</p:attrName>
                                        </p:attrNameLst>
                                      </p:cBhvr>
                                      <p:to>
                                        <p:strVal val="visible"/>
                                      </p:to>
                                    </p:set>
                                    <p:animEffect transition="in" filter="fade">
                                      <p:cBhvr>
                                        <p:cTn id="61" dur="1000"/>
                                        <p:tgtEl>
                                          <p:spTgt spid="26628"/>
                                        </p:tgtEl>
                                      </p:cBhvr>
                                    </p:animEffect>
                                  </p:childTnLst>
                                </p:cTn>
                              </p:par>
                            </p:childTnLst>
                          </p:cTn>
                        </p:par>
                        <p:par>
                          <p:cTn id="62" fill="hold" nodeType="afterGroup">
                            <p:stCondLst>
                              <p:cond delay="31000"/>
                            </p:stCondLst>
                            <p:childTnLst>
                              <p:par>
                                <p:cTn id="63" presetID="63" presetClass="path" presetSubtype="0" fill="hold" nodeType="afterEffect">
                                  <p:stCondLst>
                                    <p:cond delay="2000"/>
                                  </p:stCondLst>
                                  <p:childTnLst>
                                    <p:animMotion origin="layout" path="M 0 -7.40741E-7 L 1.26007 -7.40741E-7 " pathEditMode="relative" rAng="0" ptsTypes="AA">
                                      <p:cBhvr>
                                        <p:cTn id="64" dur="3000" fill="hold"/>
                                        <p:tgtEl>
                                          <p:spTgt spid="26628"/>
                                        </p:tgtEl>
                                        <p:attrNameLst>
                                          <p:attrName>ppt_x,ppt_y</p:attrName>
                                        </p:attrNameLst>
                                      </p:cBhvr>
                                      <p:rCtr x="63000" y="0"/>
                                    </p:animMotion>
                                  </p:childTnLst>
                                </p:cTn>
                              </p:par>
                              <p:par>
                                <p:cTn id="65" presetID="10" presetClass="exit" presetSubtype="0" fill="hold" nodeType="withEffect">
                                  <p:stCondLst>
                                    <p:cond delay="2000"/>
                                  </p:stCondLst>
                                  <p:childTnLst>
                                    <p:animEffect transition="out" filter="fade">
                                      <p:cBhvr>
                                        <p:cTn id="66" dur="3000"/>
                                        <p:tgtEl>
                                          <p:spTgt spid="26628"/>
                                        </p:tgtEl>
                                      </p:cBhvr>
                                    </p:animEffect>
                                    <p:set>
                                      <p:cBhvr>
                                        <p:cTn id="67" dur="1" fill="hold">
                                          <p:stCondLst>
                                            <p:cond delay="2999"/>
                                          </p:stCondLst>
                                        </p:cTn>
                                        <p:tgtEl>
                                          <p:spTgt spid="26628"/>
                                        </p:tgtEl>
                                        <p:attrNameLst>
                                          <p:attrName>style.visibility</p:attrName>
                                        </p:attrNameLst>
                                      </p:cBhvr>
                                      <p:to>
                                        <p:strVal val="hidden"/>
                                      </p:to>
                                    </p:set>
                                  </p:childTnLst>
                                </p:cTn>
                              </p:par>
                              <p:par>
                                <p:cTn id="68" presetID="10" presetClass="entr" presetSubtype="0" fill="hold" nodeType="withEffect">
                                  <p:stCondLst>
                                    <p:cond delay="2000"/>
                                  </p:stCondLst>
                                  <p:childTnLst>
                                    <p:set>
                                      <p:cBhvr>
                                        <p:cTn id="69" dur="1" fill="hold">
                                          <p:stCondLst>
                                            <p:cond delay="0"/>
                                          </p:stCondLst>
                                        </p:cTn>
                                        <p:tgtEl>
                                          <p:spTgt spid="26627"/>
                                        </p:tgtEl>
                                        <p:attrNameLst>
                                          <p:attrName>style.visibility</p:attrName>
                                        </p:attrNameLst>
                                      </p:cBhvr>
                                      <p:to>
                                        <p:strVal val="visible"/>
                                      </p:to>
                                    </p:set>
                                    <p:animEffect transition="in" filter="fade">
                                      <p:cBhvr>
                                        <p:cTn id="70" dur="10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4081" y="599578"/>
            <a:ext cx="7029617" cy="523220"/>
          </a:xfrm>
          <a:prstGeom prst="rect">
            <a:avLst/>
          </a:prstGeom>
          <a:noFill/>
        </p:spPr>
        <p:txBody>
          <a:bodyPr wrap="none" rtlCol="0">
            <a:spAutoFit/>
          </a:bodyPr>
          <a:lstStyle/>
          <a:p>
            <a:r>
              <a:rPr lang="en-US" altLang="zh-CN" sz="2800" dirty="0" smtClean="0">
                <a:latin typeface="Arial Black" panose="020B0A04020102020204" pitchFamily="34" charset="0"/>
              </a:rPr>
              <a:t>8.1.4 Measuring Image Information</a:t>
            </a:r>
            <a:endParaRPr lang="zh-CN" altLang="en-US"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667003" y="1573057"/>
                <a:ext cx="7763772" cy="4189417"/>
              </a:xfrm>
              <a:prstGeom prst="rect">
                <a:avLst/>
              </a:prstGeom>
              <a:noFill/>
            </p:spPr>
            <p:txBody>
              <a:bodyPr wrap="square" rtlCol="0">
                <a:spAutoFit/>
              </a:bodyPr>
              <a:lstStyle/>
              <a:p>
                <a:r>
                  <a:rPr lang="en-US" altLang="zh-CN" sz="3200" b="1" dirty="0" smtClean="0">
                    <a:solidFill>
                      <a:srgbClr val="0000FF"/>
                    </a:solidFill>
                  </a:rPr>
                  <a:t>Shannon’s first theorem</a:t>
                </a:r>
              </a:p>
              <a:p>
                <a:endParaRPr lang="en-US" altLang="zh-CN" sz="3200" b="1" dirty="0" smtClean="0">
                  <a:solidFill>
                    <a:srgbClr val="0000FF"/>
                  </a:solidFill>
                </a:endParaRPr>
              </a:p>
              <a:p>
                <a:pPr/>
                <a14:m>
                  <m:oMathPara xmlns:m="http://schemas.openxmlformats.org/officeDocument/2006/math">
                    <m:oMathParaPr>
                      <m:jc m:val="centerGroup"/>
                    </m:oMathParaPr>
                    <m:oMath xmlns:m="http://schemas.openxmlformats.org/officeDocument/2006/math">
                      <m:func>
                        <m:funcPr>
                          <m:ctrlPr>
                            <a:rPr lang="en-US" altLang="zh-CN" sz="3200" b="1" i="1" smtClean="0">
                              <a:solidFill>
                                <a:srgbClr val="FF0000"/>
                              </a:solidFill>
                              <a:latin typeface="Cambria Math" panose="02040503050406030204" pitchFamily="18" charset="0"/>
                            </a:rPr>
                          </m:ctrlPr>
                        </m:funcPr>
                        <m:fName>
                          <m:limLow>
                            <m:limLowPr>
                              <m:ctrlPr>
                                <a:rPr lang="en-US" altLang="zh-CN" sz="3200" b="1" i="1" smtClean="0">
                                  <a:solidFill>
                                    <a:srgbClr val="FF0000"/>
                                  </a:solidFill>
                                  <a:latin typeface="Cambria Math" panose="02040503050406030204" pitchFamily="18" charset="0"/>
                                </a:rPr>
                              </m:ctrlPr>
                            </m:limLowPr>
                            <m:e>
                              <m:r>
                                <m:rPr>
                                  <m:sty m:val="p"/>
                                </m:rPr>
                                <a:rPr lang="en-US" altLang="zh-CN" sz="3200" b="0" i="0" smtClean="0">
                                  <a:solidFill>
                                    <a:srgbClr val="FF0000"/>
                                  </a:solidFill>
                                  <a:latin typeface="Cambria Math" panose="02040503050406030204" pitchFamily="18" charset="0"/>
                                </a:rPr>
                                <m:t>lim</m:t>
                              </m:r>
                            </m:e>
                            <m:lim>
                              <m:r>
                                <a:rPr lang="en-US" altLang="zh-CN" sz="3200" b="1" i="1" smtClean="0">
                                  <a:solidFill>
                                    <a:srgbClr val="FF0000"/>
                                  </a:solidFill>
                                  <a:latin typeface="Cambria Math" panose="02040503050406030204" pitchFamily="18" charset="0"/>
                                </a:rPr>
                                <m:t>𝒏</m:t>
                              </m:r>
                              <m:r>
                                <a:rPr lang="en-US" altLang="zh-CN" sz="3200" b="1" i="1" smtClean="0">
                                  <a:solidFill>
                                    <a:srgbClr val="FF0000"/>
                                  </a:solidFill>
                                  <a:latin typeface="Cambria Math" panose="02040503050406030204" pitchFamily="18" charset="0"/>
                                  <a:ea typeface="Cambria Math" panose="02040503050406030204" pitchFamily="18" charset="0"/>
                                </a:rPr>
                                <m:t>→∞</m:t>
                              </m:r>
                            </m:lim>
                          </m:limLow>
                        </m:fName>
                        <m:e>
                          <m:d>
                            <m:dPr>
                              <m:begChr m:val="["/>
                              <m:endChr m:val="]"/>
                              <m:ctrlPr>
                                <a:rPr lang="en-US" altLang="zh-CN" sz="3200" b="1" i="1" smtClean="0">
                                  <a:solidFill>
                                    <a:srgbClr val="FF0000"/>
                                  </a:solidFill>
                                  <a:latin typeface="Cambria Math" panose="02040503050406030204" pitchFamily="18" charset="0"/>
                                </a:rPr>
                              </m:ctrlPr>
                            </m:dPr>
                            <m:e>
                              <m:f>
                                <m:fPr>
                                  <m:ctrlPr>
                                    <a:rPr lang="en-US" altLang="zh-CN" sz="3200" b="1" i="1" smtClean="0">
                                      <a:solidFill>
                                        <a:srgbClr val="FF0000"/>
                                      </a:solidFill>
                                      <a:latin typeface="Cambria Math" panose="02040503050406030204" pitchFamily="18" charset="0"/>
                                    </a:rPr>
                                  </m:ctrlPr>
                                </m:fPr>
                                <m:num>
                                  <m:sSub>
                                    <m:sSubPr>
                                      <m:ctrlPr>
                                        <a:rPr lang="en-US" altLang="zh-CN" sz="3200" b="1" i="1" smtClean="0">
                                          <a:solidFill>
                                            <a:srgbClr val="FF0000"/>
                                          </a:solidFill>
                                          <a:latin typeface="Cambria Math" panose="02040503050406030204" pitchFamily="18" charset="0"/>
                                        </a:rPr>
                                      </m:ctrlPr>
                                    </m:sSubPr>
                                    <m:e>
                                      <m:r>
                                        <a:rPr lang="en-US" altLang="zh-CN" sz="3200" b="1" i="1" smtClean="0">
                                          <a:solidFill>
                                            <a:srgbClr val="FF0000"/>
                                          </a:solidFill>
                                          <a:latin typeface="Cambria Math" panose="02040503050406030204" pitchFamily="18" charset="0"/>
                                        </a:rPr>
                                        <m:t>𝑳</m:t>
                                      </m:r>
                                    </m:e>
                                    <m:sub>
                                      <m:r>
                                        <a:rPr lang="en-US" altLang="zh-CN" sz="3200" b="1" i="1" smtClean="0">
                                          <a:solidFill>
                                            <a:srgbClr val="FF0000"/>
                                          </a:solidFill>
                                          <a:latin typeface="Cambria Math" panose="02040503050406030204" pitchFamily="18" charset="0"/>
                                        </a:rPr>
                                        <m:t>𝒂𝒗𝒈</m:t>
                                      </m:r>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𝒏</m:t>
                                      </m:r>
                                    </m:sub>
                                  </m:sSub>
                                </m:num>
                                <m:den>
                                  <m:r>
                                    <a:rPr lang="en-US" altLang="zh-CN" sz="3200" b="1" i="1" smtClean="0">
                                      <a:solidFill>
                                        <a:srgbClr val="FF0000"/>
                                      </a:solidFill>
                                      <a:latin typeface="Cambria Math" panose="02040503050406030204" pitchFamily="18" charset="0"/>
                                    </a:rPr>
                                    <m:t>𝒏</m:t>
                                  </m:r>
                                </m:den>
                              </m:f>
                            </m:e>
                          </m:d>
                          <m:r>
                            <a:rPr lang="en-US" altLang="zh-CN" sz="3200" b="1" i="1" smtClean="0">
                              <a:solidFill>
                                <a:srgbClr val="FF0000"/>
                              </a:solidFill>
                              <a:latin typeface="Cambria Math" panose="02040503050406030204" pitchFamily="18" charset="0"/>
                            </a:rPr>
                            <m:t>=</m:t>
                          </m:r>
                          <m:r>
                            <a:rPr lang="en-US" altLang="zh-CN" sz="3200" b="1" i="1" smtClean="0">
                              <a:solidFill>
                                <a:srgbClr val="FF0000"/>
                              </a:solidFill>
                              <a:latin typeface="Cambria Math" panose="02040503050406030204" pitchFamily="18" charset="0"/>
                            </a:rPr>
                            <m:t>𝑯</m:t>
                          </m:r>
                        </m:e>
                      </m:func>
                    </m:oMath>
                  </m:oMathPara>
                </a14:m>
                <a:endParaRPr lang="en-US" altLang="zh-CN" sz="3200" b="1" dirty="0" smtClean="0">
                  <a:solidFill>
                    <a:srgbClr val="FF0000"/>
                  </a:solidFill>
                </a:endParaRPr>
              </a:p>
              <a:p>
                <a:endParaRPr lang="en-US" altLang="zh-CN" sz="3200" b="1" dirty="0" smtClean="0">
                  <a:solidFill>
                    <a:srgbClr val="FF0000"/>
                  </a:solidFill>
                </a:endParaRPr>
              </a:p>
              <a:p>
                <a:r>
                  <a:rPr lang="en-US" altLang="zh-CN" sz="3200" b="1" dirty="0" smtClean="0">
                    <a:solidFill>
                      <a:srgbClr val="0000FF"/>
                    </a:solidFill>
                  </a:rPr>
                  <a:t>where </a:t>
                </a:r>
                <a14:m>
                  <m:oMath xmlns:m="http://schemas.openxmlformats.org/officeDocument/2006/math">
                    <m:sSub>
                      <m:sSubPr>
                        <m:ctrlPr>
                          <a:rPr lang="en-US" altLang="zh-CN" sz="3200" b="1" i="1" smtClean="0">
                            <a:solidFill>
                              <a:srgbClr val="0000FF"/>
                            </a:solidFill>
                            <a:latin typeface="Cambria Math" panose="02040503050406030204" pitchFamily="18" charset="0"/>
                          </a:rPr>
                        </m:ctrlPr>
                      </m:sSubPr>
                      <m:e>
                        <m:r>
                          <a:rPr lang="en-US" altLang="zh-CN" sz="3200" b="1" i="1" smtClean="0">
                            <a:solidFill>
                              <a:srgbClr val="0000FF"/>
                            </a:solidFill>
                            <a:latin typeface="Cambria Math" panose="02040503050406030204" pitchFamily="18" charset="0"/>
                          </a:rPr>
                          <m:t>𝑳</m:t>
                        </m:r>
                      </m:e>
                      <m:sub>
                        <m:r>
                          <a:rPr lang="en-US" altLang="zh-CN" sz="3200" b="1" i="1" smtClean="0">
                            <a:solidFill>
                              <a:srgbClr val="0000FF"/>
                            </a:solidFill>
                            <a:latin typeface="Cambria Math" panose="02040503050406030204" pitchFamily="18" charset="0"/>
                          </a:rPr>
                          <m:t>𝒂𝒗𝒈</m:t>
                        </m:r>
                        <m:r>
                          <a:rPr lang="en-US" altLang="zh-CN" sz="3200" b="1" i="1" smtClean="0">
                            <a:solidFill>
                              <a:srgbClr val="0000FF"/>
                            </a:solidFill>
                            <a:latin typeface="Cambria Math" panose="02040503050406030204" pitchFamily="18" charset="0"/>
                          </a:rPr>
                          <m:t>,</m:t>
                        </m:r>
                        <m:r>
                          <a:rPr lang="en-US" altLang="zh-CN" sz="3200" b="1" i="1" smtClean="0">
                            <a:solidFill>
                              <a:srgbClr val="0000FF"/>
                            </a:solidFill>
                            <a:latin typeface="Cambria Math" panose="02040503050406030204" pitchFamily="18" charset="0"/>
                          </a:rPr>
                          <m:t>𝒏</m:t>
                        </m:r>
                      </m:sub>
                    </m:sSub>
                  </m:oMath>
                </a14:m>
                <a:r>
                  <a:rPr lang="en-US" altLang="zh-CN" sz="3200" b="1" dirty="0" smtClean="0">
                    <a:solidFill>
                      <a:srgbClr val="0000FF"/>
                    </a:solidFill>
                  </a:rPr>
                  <a:t> is the average number of code symbols required to represent all </a:t>
                </a:r>
                <a:r>
                  <a:rPr lang="en-US" altLang="zh-CN" sz="3200" b="1" i="1" dirty="0" smtClean="0">
                    <a:solidFill>
                      <a:srgbClr val="0000FF"/>
                    </a:solidFill>
                  </a:rPr>
                  <a:t>n</a:t>
                </a:r>
                <a:r>
                  <a:rPr lang="en-US" altLang="zh-CN" sz="3200" b="1" dirty="0" smtClean="0">
                    <a:solidFill>
                      <a:srgbClr val="0000FF"/>
                    </a:solidFill>
                  </a:rPr>
                  <a:t>-symbol groups.</a:t>
                </a:r>
              </a:p>
            </p:txBody>
          </p:sp>
        </mc:Choice>
        <mc:Fallback xmlns="">
          <p:sp>
            <p:nvSpPr>
              <p:cNvPr id="8" name="文本框 7"/>
              <p:cNvSpPr txBox="1">
                <a:spLocks noRot="1" noChangeAspect="1" noMove="1" noResize="1" noEditPoints="1" noAdjustHandles="1" noChangeArrowheads="1" noChangeShapeType="1" noTextEdit="1"/>
              </p:cNvSpPr>
              <p:nvPr/>
            </p:nvSpPr>
            <p:spPr>
              <a:xfrm>
                <a:off x="667003" y="1573057"/>
                <a:ext cx="7763772" cy="4189417"/>
              </a:xfrm>
              <a:prstGeom prst="rect">
                <a:avLst/>
              </a:prstGeom>
              <a:blipFill rotWithShape="0">
                <a:blip r:embed="rId2"/>
                <a:stretch>
                  <a:fillRect l="-1962" t="-2038" r="-2198" b="-37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03696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79800" y="599578"/>
            <a:ext cx="4310795" cy="523220"/>
          </a:xfrm>
          <a:prstGeom prst="rect">
            <a:avLst/>
          </a:prstGeom>
          <a:noFill/>
        </p:spPr>
        <p:txBody>
          <a:bodyPr wrap="none" rtlCol="0">
            <a:spAutoFit/>
          </a:bodyPr>
          <a:lstStyle/>
          <a:p>
            <a:r>
              <a:rPr lang="en-US" altLang="zh-CN" sz="2800" dirty="0" smtClean="0">
                <a:latin typeface="Arial Black" panose="020B0A04020102020204" pitchFamily="34" charset="0"/>
              </a:rPr>
              <a:t>8.1.5 Fidelity Criteria</a:t>
            </a:r>
            <a:endParaRPr lang="zh-CN" altLang="en-US"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653311" y="1105545"/>
                <a:ext cx="7763772" cy="5718425"/>
              </a:xfrm>
              <a:prstGeom prst="rect">
                <a:avLst/>
              </a:prstGeom>
              <a:noFill/>
            </p:spPr>
            <p:txBody>
              <a:bodyPr wrap="square" rtlCol="0">
                <a:spAutoFit/>
              </a:bodyPr>
              <a:lstStyle/>
              <a:p>
                <a:r>
                  <a:rPr lang="en-US" altLang="zh-CN" sz="2800" b="1" dirty="0" smtClean="0">
                    <a:solidFill>
                      <a:srgbClr val="0000FF"/>
                    </a:solidFill>
                  </a:rPr>
                  <a:t>Error:</a:t>
                </a:r>
              </a:p>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𝒆</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𝒚</m:t>
                          </m:r>
                        </m:e>
                      </m:d>
                      <m:r>
                        <a:rPr lang="en-US" altLang="zh-CN" b="1" i="1" smtClean="0">
                          <a:solidFill>
                            <a:srgbClr val="FF0000"/>
                          </a:solidFill>
                          <a:latin typeface="Cambria Math" panose="02040503050406030204" pitchFamily="18" charset="0"/>
                        </a:rPr>
                        <m:t>=</m:t>
                      </m:r>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panose="02040503050406030204" pitchFamily="18" charset="0"/>
                            </a:rPr>
                            <m:t>𝒇</m:t>
                          </m:r>
                        </m:e>
                      </m:acc>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𝒚</m:t>
                          </m:r>
                        </m:e>
                      </m:d>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𝒇</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𝒚</m:t>
                      </m:r>
                      <m:r>
                        <a:rPr lang="en-US" altLang="zh-CN" b="1" i="1" smtClean="0">
                          <a:solidFill>
                            <a:srgbClr val="FF0000"/>
                          </a:solidFill>
                          <a:latin typeface="Cambria Math" panose="02040503050406030204" pitchFamily="18" charset="0"/>
                        </a:rPr>
                        <m:t>)</m:t>
                      </m:r>
                    </m:oMath>
                  </m:oMathPara>
                </a14:m>
                <a:endParaRPr lang="en-US" altLang="zh-CN" b="1" dirty="0" smtClean="0">
                  <a:solidFill>
                    <a:srgbClr val="FF0000"/>
                  </a:solidFill>
                </a:endParaRPr>
              </a:p>
              <a:p>
                <a:r>
                  <a:rPr lang="en-US" altLang="zh-CN" sz="2800" b="1" dirty="0" smtClean="0">
                    <a:solidFill>
                      <a:srgbClr val="0000FF"/>
                    </a:solidFill>
                  </a:rPr>
                  <a:t>Total error between the two images:</a:t>
                </a:r>
              </a:p>
              <a:p>
                <a:pPr/>
                <a14:m>
                  <m:oMathPara xmlns:m="http://schemas.openxmlformats.org/officeDocument/2006/math">
                    <m:oMathParaPr>
                      <m:jc m:val="centerGroup"/>
                    </m:oMathParaPr>
                    <m:oMath xmlns:m="http://schemas.openxmlformats.org/officeDocument/2006/math">
                      <m:nary>
                        <m:naryPr>
                          <m:chr m:val="∑"/>
                          <m:ctrlPr>
                            <a:rPr lang="en-US" altLang="zh-CN" b="1" i="1" smtClean="0">
                              <a:solidFill>
                                <a:srgbClr val="FF0000"/>
                              </a:solidFill>
                              <a:latin typeface="Cambria Math" panose="02040503050406030204" pitchFamily="18" charset="0"/>
                            </a:rPr>
                          </m:ctrlPr>
                        </m:naryPr>
                        <m:sub>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sub>
                        <m:sup>
                          <m:r>
                            <a:rPr lang="en-US" altLang="zh-CN" b="1" i="1" smtClean="0">
                              <a:solidFill>
                                <a:srgbClr val="FF0000"/>
                              </a:solidFill>
                              <a:latin typeface="Cambria Math" panose="02040503050406030204" pitchFamily="18" charset="0"/>
                            </a:rPr>
                            <m:t>𝑴</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e>
                          <m:nary>
                            <m:naryPr>
                              <m:chr m:val="∑"/>
                              <m:ctrlPr>
                                <a:rPr lang="en-US" altLang="zh-CN" b="1" i="1" smtClean="0">
                                  <a:solidFill>
                                    <a:srgbClr val="FF0000"/>
                                  </a:solidFill>
                                  <a:latin typeface="Cambria Math" panose="02040503050406030204" pitchFamily="18" charset="0"/>
                                </a:rPr>
                              </m:ctrlPr>
                            </m:naryPr>
                            <m:sub>
                              <m:r>
                                <a:rPr lang="en-US" altLang="zh-CN" b="1" i="1" smtClean="0">
                                  <a:solidFill>
                                    <a:srgbClr val="FF0000"/>
                                  </a:solidFill>
                                  <a:latin typeface="Cambria Math" panose="02040503050406030204" pitchFamily="18" charset="0"/>
                                </a:rPr>
                                <m:t>𝒚</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sub>
                            <m:sup>
                              <m:r>
                                <a:rPr lang="en-US" altLang="zh-CN" b="1" i="1" smtClean="0">
                                  <a:solidFill>
                                    <a:srgbClr val="FF0000"/>
                                  </a:solidFill>
                                  <a:latin typeface="Cambria Math" panose="02040503050406030204" pitchFamily="18" charset="0"/>
                                </a:rPr>
                                <m:t>𝑵</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e>
                              <m:d>
                                <m:dPr>
                                  <m:begChr m:val="["/>
                                  <m:endChr m:val="]"/>
                                  <m:ctrlPr>
                                    <a:rPr lang="en-US" altLang="zh-CN" b="1" i="1" smtClean="0">
                                      <a:solidFill>
                                        <a:srgbClr val="FF0000"/>
                                      </a:solidFill>
                                      <a:latin typeface="Cambria Math" panose="02040503050406030204" pitchFamily="18" charset="0"/>
                                    </a:rPr>
                                  </m:ctrlPr>
                                </m:dPr>
                                <m:e>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panose="02040503050406030204" pitchFamily="18" charset="0"/>
                                        </a:rPr>
                                        <m:t>𝒇</m:t>
                                      </m:r>
                                    </m:e>
                                  </m:acc>
                                  <m:d>
                                    <m:dPr>
                                      <m:ctrlPr>
                                        <a:rPr lang="en-US" altLang="zh-CN" b="1" i="1" dirty="0" smtClean="0">
                                          <a:solidFill>
                                            <a:srgbClr val="FF0000"/>
                                          </a:solidFill>
                                          <a:latin typeface="Cambria Math" panose="02040503050406030204" pitchFamily="18" charset="0"/>
                                        </a:rPr>
                                      </m:ctrlPr>
                                    </m:dPr>
                                    <m:e>
                                      <m:r>
                                        <a:rPr lang="en-US" altLang="zh-CN" b="1" i="1" dirty="0" smtClean="0">
                                          <a:solidFill>
                                            <a:srgbClr val="FF0000"/>
                                          </a:solidFill>
                                          <a:latin typeface="Cambria Math" panose="02040503050406030204" pitchFamily="18" charset="0"/>
                                        </a:rPr>
                                        <m:t>𝒙</m:t>
                                      </m:r>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𝒚</m:t>
                                      </m:r>
                                    </m:e>
                                  </m:d>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𝒇</m:t>
                                  </m:r>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𝒙</m:t>
                                  </m:r>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𝒚</m:t>
                                  </m:r>
                                  <m:r>
                                    <a:rPr lang="en-US" altLang="zh-CN" b="1" i="1" dirty="0" smtClean="0">
                                      <a:solidFill>
                                        <a:srgbClr val="FF0000"/>
                                      </a:solidFill>
                                      <a:latin typeface="Cambria Math" panose="02040503050406030204" pitchFamily="18" charset="0"/>
                                    </a:rPr>
                                    <m:t>)</m:t>
                                  </m:r>
                                </m:e>
                              </m:d>
                            </m:e>
                          </m:nary>
                        </m:e>
                      </m:nary>
                    </m:oMath>
                  </m:oMathPara>
                </a14:m>
                <a:endParaRPr lang="en-US" altLang="zh-CN" b="1" dirty="0" smtClean="0">
                  <a:solidFill>
                    <a:srgbClr val="FF0000"/>
                  </a:solidFill>
                </a:endParaRPr>
              </a:p>
              <a:p>
                <a:r>
                  <a:rPr lang="en-US" altLang="zh-CN" sz="2800" b="1" dirty="0" smtClean="0">
                    <a:solidFill>
                      <a:srgbClr val="0000FF"/>
                    </a:solidFill>
                  </a:rPr>
                  <a:t>The </a:t>
                </a:r>
                <a:r>
                  <a:rPr lang="en-US" altLang="zh-CN" sz="2800" b="1" i="1" dirty="0" smtClean="0">
                    <a:solidFill>
                      <a:srgbClr val="0000FF"/>
                    </a:solidFill>
                  </a:rPr>
                  <a:t>root-mean-square error</a:t>
                </a:r>
                <a:r>
                  <a:rPr lang="en-US" altLang="zh-CN" sz="2800" b="1" dirty="0" smtClean="0">
                    <a:solidFill>
                      <a:srgbClr val="0000FF"/>
                    </a:solidFill>
                  </a:rPr>
                  <a:t>:</a:t>
                </a:r>
              </a:p>
              <a:p>
                <a:pPr/>
                <a14:m>
                  <m:oMathPara xmlns:m="http://schemas.openxmlformats.org/officeDocument/2006/math">
                    <m:oMathParaPr>
                      <m:jc m:val="centerGroup"/>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𝒆</m:t>
                          </m:r>
                        </m:e>
                        <m:sub>
                          <m:r>
                            <a:rPr lang="en-US" altLang="zh-CN" b="1" i="1" smtClean="0">
                              <a:solidFill>
                                <a:srgbClr val="FF0000"/>
                              </a:solidFill>
                              <a:latin typeface="Cambria Math" panose="02040503050406030204" pitchFamily="18" charset="0"/>
                            </a:rPr>
                            <m:t>𝒓𝒎𝒔</m:t>
                          </m:r>
                        </m:sub>
                      </m:sSub>
                      <m:r>
                        <a:rPr lang="en-US" altLang="zh-CN" b="1" i="1" smtClean="0">
                          <a:solidFill>
                            <a:srgbClr val="FF0000"/>
                          </a:solidFill>
                          <a:latin typeface="Cambria Math" panose="02040503050406030204" pitchFamily="18" charset="0"/>
                        </a:rPr>
                        <m:t>= </m:t>
                      </m:r>
                      <m:sSup>
                        <m:sSupPr>
                          <m:ctrlPr>
                            <a:rPr lang="en-US" altLang="zh-CN" b="1" i="1" smtClean="0">
                              <a:solidFill>
                                <a:srgbClr val="FF0000"/>
                              </a:solidFill>
                              <a:latin typeface="Cambria Math" panose="02040503050406030204" pitchFamily="18" charset="0"/>
                            </a:rPr>
                          </m:ctrlPr>
                        </m:sSupPr>
                        <m:e>
                          <m:d>
                            <m:dPr>
                              <m:begChr m:val="["/>
                              <m:endChr m:val="]"/>
                              <m:ctrlPr>
                                <a:rPr lang="en-US" altLang="zh-CN" b="1" i="1" smtClean="0">
                                  <a:solidFill>
                                    <a:srgbClr val="FF0000"/>
                                  </a:solidFill>
                                  <a:latin typeface="Cambria Math" panose="02040503050406030204" pitchFamily="18" charset="0"/>
                                </a:rPr>
                              </m:ctrlPr>
                            </m:dPr>
                            <m:e>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𝟏</m:t>
                                  </m:r>
                                </m:num>
                                <m:den>
                                  <m:r>
                                    <a:rPr lang="en-US" altLang="zh-CN" b="1" i="1" smtClean="0">
                                      <a:solidFill>
                                        <a:srgbClr val="FF0000"/>
                                      </a:solidFill>
                                      <a:latin typeface="Cambria Math" panose="02040503050406030204" pitchFamily="18" charset="0"/>
                                    </a:rPr>
                                    <m:t>𝑴𝑵</m:t>
                                  </m:r>
                                </m:den>
                              </m:f>
                              <m:nary>
                                <m:naryPr>
                                  <m:chr m:val="∑"/>
                                  <m:ctrlPr>
                                    <a:rPr lang="en-US" altLang="zh-CN" b="1" i="1" smtClean="0">
                                      <a:solidFill>
                                        <a:srgbClr val="FF0000"/>
                                      </a:solidFill>
                                      <a:latin typeface="Cambria Math" panose="02040503050406030204" pitchFamily="18" charset="0"/>
                                    </a:rPr>
                                  </m:ctrlPr>
                                </m:naryPr>
                                <m:sub>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sub>
                                <m:sup>
                                  <m:r>
                                    <a:rPr lang="en-US" altLang="zh-CN" b="1" i="1" smtClean="0">
                                      <a:solidFill>
                                        <a:srgbClr val="FF0000"/>
                                      </a:solidFill>
                                      <a:latin typeface="Cambria Math" panose="02040503050406030204" pitchFamily="18" charset="0"/>
                                    </a:rPr>
                                    <m:t>𝑴</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e>
                                  <m:nary>
                                    <m:naryPr>
                                      <m:chr m:val="∑"/>
                                      <m:ctrlPr>
                                        <a:rPr lang="en-US" altLang="zh-CN" b="1" i="1" smtClean="0">
                                          <a:solidFill>
                                            <a:srgbClr val="FF0000"/>
                                          </a:solidFill>
                                          <a:latin typeface="Cambria Math" panose="02040503050406030204" pitchFamily="18" charset="0"/>
                                        </a:rPr>
                                      </m:ctrlPr>
                                    </m:naryPr>
                                    <m:sub>
                                      <m:r>
                                        <a:rPr lang="en-US" altLang="zh-CN" b="1" i="1" smtClean="0">
                                          <a:solidFill>
                                            <a:srgbClr val="FF0000"/>
                                          </a:solidFill>
                                          <a:latin typeface="Cambria Math" panose="02040503050406030204" pitchFamily="18" charset="0"/>
                                        </a:rPr>
                                        <m:t>𝒚</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𝟎</m:t>
                                      </m:r>
                                    </m:sub>
                                    <m:sup>
                                      <m:r>
                                        <a:rPr lang="en-US" altLang="zh-CN" b="1" i="1" smtClean="0">
                                          <a:solidFill>
                                            <a:srgbClr val="FF0000"/>
                                          </a:solidFill>
                                          <a:latin typeface="Cambria Math" panose="02040503050406030204" pitchFamily="18" charset="0"/>
                                        </a:rPr>
                                        <m:t>𝑵</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p>
                                    <m:e>
                                      <m:sSup>
                                        <m:sSupPr>
                                          <m:ctrlPr>
                                            <a:rPr lang="en-US" altLang="zh-CN" b="1" i="1" smtClean="0">
                                              <a:solidFill>
                                                <a:srgbClr val="FF0000"/>
                                              </a:solidFill>
                                              <a:latin typeface="Cambria Math" panose="02040503050406030204" pitchFamily="18" charset="0"/>
                                            </a:rPr>
                                          </m:ctrlPr>
                                        </m:sSupPr>
                                        <m:e>
                                          <m:d>
                                            <m:dPr>
                                              <m:begChr m:val="["/>
                                              <m:endChr m:val="]"/>
                                              <m:ctrlPr>
                                                <a:rPr lang="en-US" altLang="zh-CN" b="1" i="1" smtClean="0">
                                                  <a:solidFill>
                                                    <a:srgbClr val="FF0000"/>
                                                  </a:solidFill>
                                                  <a:latin typeface="Cambria Math" panose="02040503050406030204" pitchFamily="18" charset="0"/>
                                                </a:rPr>
                                              </m:ctrlPr>
                                            </m:dPr>
                                            <m:e>
                                              <m:acc>
                                                <m:accPr>
                                                  <m:chr m:val="̂"/>
                                                  <m:ctrlPr>
                                                    <a:rPr lang="en-US" altLang="zh-CN" b="1" i="1" smtClean="0">
                                                      <a:solidFill>
                                                        <a:srgbClr val="FF0000"/>
                                                      </a:solidFill>
                                                      <a:latin typeface="Cambria Math" panose="02040503050406030204" pitchFamily="18" charset="0"/>
                                                    </a:rPr>
                                                  </m:ctrlPr>
                                                </m:accPr>
                                                <m:e>
                                                  <m:r>
                                                    <a:rPr lang="en-US" altLang="zh-CN" b="1" i="1" smtClean="0">
                                                      <a:solidFill>
                                                        <a:srgbClr val="FF0000"/>
                                                      </a:solidFill>
                                                      <a:latin typeface="Cambria Math" panose="02040503050406030204" pitchFamily="18" charset="0"/>
                                                    </a:rPr>
                                                    <m:t>𝒇</m:t>
                                                  </m:r>
                                                </m:e>
                                              </m:acc>
                                              <m:d>
                                                <m:dPr>
                                                  <m:ctrlPr>
                                                    <a:rPr lang="en-US" altLang="zh-CN" b="1" i="1" dirty="0" smtClean="0">
                                                      <a:solidFill>
                                                        <a:srgbClr val="FF0000"/>
                                                      </a:solidFill>
                                                      <a:latin typeface="Cambria Math" panose="02040503050406030204" pitchFamily="18" charset="0"/>
                                                    </a:rPr>
                                                  </m:ctrlPr>
                                                </m:dPr>
                                                <m:e>
                                                  <m:r>
                                                    <a:rPr lang="en-US" altLang="zh-CN" b="1" i="1" dirty="0" smtClean="0">
                                                      <a:solidFill>
                                                        <a:srgbClr val="FF0000"/>
                                                      </a:solidFill>
                                                      <a:latin typeface="Cambria Math" panose="02040503050406030204" pitchFamily="18" charset="0"/>
                                                    </a:rPr>
                                                    <m:t>𝒙</m:t>
                                                  </m:r>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𝒚</m:t>
                                                  </m:r>
                                                </m:e>
                                              </m:d>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𝒇</m:t>
                                              </m:r>
                                              <m:d>
                                                <m:dPr>
                                                  <m:ctrlPr>
                                                    <a:rPr lang="en-US" altLang="zh-CN" b="1" i="1" dirty="0" smtClean="0">
                                                      <a:solidFill>
                                                        <a:srgbClr val="FF0000"/>
                                                      </a:solidFill>
                                                      <a:latin typeface="Cambria Math" panose="02040503050406030204" pitchFamily="18" charset="0"/>
                                                    </a:rPr>
                                                  </m:ctrlPr>
                                                </m:dPr>
                                                <m:e>
                                                  <m:r>
                                                    <a:rPr lang="en-US" altLang="zh-CN" b="1" i="1" dirty="0" smtClean="0">
                                                      <a:solidFill>
                                                        <a:srgbClr val="FF0000"/>
                                                      </a:solidFill>
                                                      <a:latin typeface="Cambria Math" panose="02040503050406030204" pitchFamily="18" charset="0"/>
                                                    </a:rPr>
                                                    <m:t>𝒙</m:t>
                                                  </m:r>
                                                  <m:r>
                                                    <a:rPr lang="en-US" altLang="zh-CN" b="1" i="1" dirty="0" smtClean="0">
                                                      <a:solidFill>
                                                        <a:srgbClr val="FF0000"/>
                                                      </a:solidFill>
                                                      <a:latin typeface="Cambria Math" panose="02040503050406030204" pitchFamily="18" charset="0"/>
                                                    </a:rPr>
                                                    <m:t>,</m:t>
                                                  </m:r>
                                                  <m:r>
                                                    <a:rPr lang="en-US" altLang="zh-CN" b="1" i="1" dirty="0" smtClean="0">
                                                      <a:solidFill>
                                                        <a:srgbClr val="FF0000"/>
                                                      </a:solidFill>
                                                      <a:latin typeface="Cambria Math" panose="02040503050406030204" pitchFamily="18" charset="0"/>
                                                    </a:rPr>
                                                    <m:t>𝒚</m:t>
                                                  </m:r>
                                                </m:e>
                                              </m:d>
                                            </m:e>
                                          </m:d>
                                        </m:e>
                                        <m:sup>
                                          <m:r>
                                            <a:rPr lang="en-US" altLang="zh-CN" b="1" i="1" smtClean="0">
                                              <a:solidFill>
                                                <a:srgbClr val="FF0000"/>
                                              </a:solidFill>
                                              <a:latin typeface="Cambria Math" panose="02040503050406030204" pitchFamily="18" charset="0"/>
                                            </a:rPr>
                                            <m:t>𝟐</m:t>
                                          </m:r>
                                        </m:sup>
                                      </m:sSup>
                                    </m:e>
                                  </m:nary>
                                </m:e>
                              </m:nary>
                            </m:e>
                          </m:d>
                        </m:e>
                        <m:sup>
                          <m:f>
                            <m:fPr>
                              <m:ctrlPr>
                                <a:rPr lang="en-US" altLang="zh-CN" b="1" i="1" smtClean="0">
                                  <a:solidFill>
                                    <a:srgbClr val="FF0000"/>
                                  </a:solidFill>
                                  <a:latin typeface="Cambria Math" panose="02040503050406030204" pitchFamily="18" charset="0"/>
                                </a:rPr>
                              </m:ctrlPr>
                            </m:fPr>
                            <m:num>
                              <m:r>
                                <a:rPr lang="en-US" altLang="zh-CN" b="1" i="1" smtClean="0">
                                  <a:solidFill>
                                    <a:srgbClr val="FF0000"/>
                                  </a:solidFill>
                                  <a:latin typeface="Cambria Math" panose="02040503050406030204" pitchFamily="18" charset="0"/>
                                </a:rPr>
                                <m:t>𝟏</m:t>
                              </m:r>
                            </m:num>
                            <m:den>
                              <m:r>
                                <a:rPr lang="en-US" altLang="zh-CN" b="1" i="1" smtClean="0">
                                  <a:solidFill>
                                    <a:srgbClr val="FF0000"/>
                                  </a:solidFill>
                                  <a:latin typeface="Cambria Math" panose="02040503050406030204" pitchFamily="18" charset="0"/>
                                </a:rPr>
                                <m:t>𝟐</m:t>
                              </m:r>
                            </m:den>
                          </m:f>
                        </m:sup>
                      </m:sSup>
                    </m:oMath>
                  </m:oMathPara>
                </a14:m>
                <a:endParaRPr lang="en-US" altLang="zh-CN" b="1" dirty="0" smtClean="0">
                  <a:solidFill>
                    <a:srgbClr val="FF0000"/>
                  </a:solidFill>
                </a:endParaRPr>
              </a:p>
              <a:p>
                <a:r>
                  <a:rPr lang="en-US" altLang="zh-CN" sz="2800" b="1" dirty="0" smtClean="0">
                    <a:solidFill>
                      <a:srgbClr val="0000FF"/>
                    </a:solidFill>
                  </a:rPr>
                  <a:t>The </a:t>
                </a:r>
                <a:r>
                  <a:rPr lang="en-US" altLang="zh-CN" sz="2800" b="1" i="1" dirty="0" smtClean="0">
                    <a:solidFill>
                      <a:srgbClr val="0000FF"/>
                    </a:solidFill>
                  </a:rPr>
                  <a:t>mean-square signal-to-noise ratio</a:t>
                </a:r>
                <a:r>
                  <a:rPr lang="en-US" altLang="zh-CN" sz="2800" b="1" dirty="0" smtClean="0">
                    <a:solidFill>
                      <a:srgbClr val="0000FF"/>
                    </a:solidFill>
                  </a:rPr>
                  <a:t>:</a:t>
                </a:r>
              </a:p>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𝑺𝑵</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𝑹</m:t>
                          </m:r>
                        </m:e>
                        <m:sub>
                          <m:r>
                            <a:rPr lang="en-US" altLang="zh-CN" b="1" i="1" smtClean="0">
                              <a:solidFill>
                                <a:srgbClr val="FF0000"/>
                              </a:solidFill>
                              <a:latin typeface="Cambria Math" panose="02040503050406030204" pitchFamily="18" charset="0"/>
                            </a:rPr>
                            <m:t>𝒎𝒔</m:t>
                          </m:r>
                        </m:sub>
                      </m:sSub>
                      <m:r>
                        <a:rPr lang="en-US" altLang="zh-CN" b="1" i="1" smtClean="0">
                          <a:solidFill>
                            <a:srgbClr val="FF0000"/>
                          </a:solidFill>
                          <a:latin typeface="Cambria Math" panose="02040503050406030204" pitchFamily="18" charset="0"/>
                        </a:rPr>
                        <m:t>=</m:t>
                      </m:r>
                      <m:f>
                        <m:fPr>
                          <m:ctrlPr>
                            <a:rPr lang="en-US" altLang="zh-CN" b="1" i="1" smtClean="0">
                              <a:solidFill>
                                <a:srgbClr val="FF0000"/>
                              </a:solidFill>
                              <a:latin typeface="Cambria Math" panose="02040503050406030204" pitchFamily="18" charset="0"/>
                            </a:rPr>
                          </m:ctrlPr>
                        </m:fPr>
                        <m:num>
                          <m:nary>
                            <m:naryPr>
                              <m:chr m:val="∑"/>
                              <m:ctrlPr>
                                <a:rPr lang="en-US" altLang="zh-CN" b="1" i="1">
                                  <a:solidFill>
                                    <a:srgbClr val="FF0000"/>
                                  </a:solidFill>
                                  <a:latin typeface="Cambria Math" panose="02040503050406030204" pitchFamily="18" charset="0"/>
                                </a:rPr>
                              </m:ctrlPr>
                            </m:naryPr>
                            <m:sub>
                              <m:r>
                                <a:rPr lang="en-US" altLang="zh-CN" b="1" i="1">
                                  <a:solidFill>
                                    <a:srgbClr val="FF0000"/>
                                  </a:solidFill>
                                  <a:latin typeface="Cambria Math" panose="02040503050406030204" pitchFamily="18" charset="0"/>
                                </a:rPr>
                                <m:t>𝒙</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sub>
                            <m:sup>
                              <m:r>
                                <a:rPr lang="en-US" altLang="zh-CN" b="1" i="1">
                                  <a:solidFill>
                                    <a:srgbClr val="FF0000"/>
                                  </a:solidFill>
                                  <a:latin typeface="Cambria Math" panose="02040503050406030204" pitchFamily="18" charset="0"/>
                                </a:rPr>
                                <m:t>𝑴</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e>
                              <m:nary>
                                <m:naryPr>
                                  <m:chr m:val="∑"/>
                                  <m:ctrlPr>
                                    <a:rPr lang="en-US" altLang="zh-CN" b="1" i="1">
                                      <a:solidFill>
                                        <a:srgbClr val="FF0000"/>
                                      </a:solidFill>
                                      <a:latin typeface="Cambria Math" panose="02040503050406030204" pitchFamily="18" charset="0"/>
                                    </a:rPr>
                                  </m:ctrlPr>
                                </m:naryPr>
                                <m:sub>
                                  <m:r>
                                    <a:rPr lang="en-US" altLang="zh-CN" b="1" i="1">
                                      <a:solidFill>
                                        <a:srgbClr val="FF0000"/>
                                      </a:solidFill>
                                      <a:latin typeface="Cambria Math" panose="02040503050406030204" pitchFamily="18" charset="0"/>
                                    </a:rPr>
                                    <m:t>𝒚</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sub>
                                <m:sup>
                                  <m:r>
                                    <a:rPr lang="en-US" altLang="zh-CN" b="1" i="1">
                                      <a:solidFill>
                                        <a:srgbClr val="FF0000"/>
                                      </a:solidFill>
                                      <a:latin typeface="Cambria Math" panose="02040503050406030204" pitchFamily="18" charset="0"/>
                                    </a:rPr>
                                    <m:t>𝑵</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e>
                                  <m:acc>
                                    <m:accPr>
                                      <m:chr m:val="̂"/>
                                      <m:ctrlPr>
                                        <a:rPr lang="en-US" altLang="zh-CN" b="1" i="1">
                                          <a:solidFill>
                                            <a:srgbClr val="FF0000"/>
                                          </a:solidFill>
                                          <a:latin typeface="Cambria Math" panose="02040503050406030204" pitchFamily="18" charset="0"/>
                                        </a:rPr>
                                      </m:ctrlPr>
                                    </m:accPr>
                                    <m:e>
                                      <m:r>
                                        <a:rPr lang="en-US" altLang="zh-CN" b="1" i="1">
                                          <a:solidFill>
                                            <a:srgbClr val="FF0000"/>
                                          </a:solidFill>
                                          <a:latin typeface="Cambria Math" panose="02040503050406030204" pitchFamily="18" charset="0"/>
                                        </a:rPr>
                                        <m:t>𝒇</m:t>
                                      </m:r>
                                    </m:e>
                                  </m:acc>
                                  <m:sSup>
                                    <m:sSupPr>
                                      <m:ctrlPr>
                                        <a:rPr lang="en-US" altLang="zh-CN" b="1" i="1" dirty="0" smtClean="0">
                                          <a:solidFill>
                                            <a:srgbClr val="FF0000"/>
                                          </a:solidFill>
                                          <a:latin typeface="Cambria Math" panose="02040503050406030204" pitchFamily="18" charset="0"/>
                                        </a:rPr>
                                      </m:ctrlPr>
                                    </m:sSupPr>
                                    <m:e>
                                      <m:d>
                                        <m:dPr>
                                          <m:ctrlPr>
                                            <a:rPr lang="en-US" altLang="zh-CN" b="1" i="1" dirty="0">
                                              <a:solidFill>
                                                <a:srgbClr val="FF0000"/>
                                              </a:solidFill>
                                              <a:latin typeface="Cambria Math" panose="02040503050406030204" pitchFamily="18" charset="0"/>
                                            </a:rPr>
                                          </m:ctrlPr>
                                        </m:dPr>
                                        <m:e>
                                          <m:r>
                                            <a:rPr lang="en-US" altLang="zh-CN" b="1" i="1" dirty="0">
                                              <a:solidFill>
                                                <a:srgbClr val="FF0000"/>
                                              </a:solidFill>
                                              <a:latin typeface="Cambria Math" panose="02040503050406030204" pitchFamily="18" charset="0"/>
                                            </a:rPr>
                                            <m:t>𝒙</m:t>
                                          </m:r>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𝒚</m:t>
                                          </m:r>
                                        </m:e>
                                      </m:d>
                                    </m:e>
                                    <m:sup>
                                      <m:r>
                                        <a:rPr lang="en-US" altLang="zh-CN" b="1" i="1" dirty="0" smtClean="0">
                                          <a:solidFill>
                                            <a:srgbClr val="FF0000"/>
                                          </a:solidFill>
                                          <a:latin typeface="Cambria Math" panose="02040503050406030204" pitchFamily="18" charset="0"/>
                                        </a:rPr>
                                        <m:t>𝟐</m:t>
                                      </m:r>
                                    </m:sup>
                                  </m:sSup>
                                </m:e>
                              </m:nary>
                            </m:e>
                          </m:nary>
                        </m:num>
                        <m:den>
                          <m:nary>
                            <m:naryPr>
                              <m:chr m:val="∑"/>
                              <m:ctrlPr>
                                <a:rPr lang="en-US" altLang="zh-CN" b="1" i="1">
                                  <a:solidFill>
                                    <a:srgbClr val="FF0000"/>
                                  </a:solidFill>
                                  <a:latin typeface="Cambria Math" panose="02040503050406030204" pitchFamily="18" charset="0"/>
                                </a:rPr>
                              </m:ctrlPr>
                            </m:naryPr>
                            <m:sub>
                              <m:r>
                                <a:rPr lang="en-US" altLang="zh-CN" b="1" i="1">
                                  <a:solidFill>
                                    <a:srgbClr val="FF0000"/>
                                  </a:solidFill>
                                  <a:latin typeface="Cambria Math" panose="02040503050406030204" pitchFamily="18" charset="0"/>
                                </a:rPr>
                                <m:t>𝒙</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sub>
                            <m:sup>
                              <m:r>
                                <a:rPr lang="en-US" altLang="zh-CN" b="1" i="1">
                                  <a:solidFill>
                                    <a:srgbClr val="FF0000"/>
                                  </a:solidFill>
                                  <a:latin typeface="Cambria Math" panose="02040503050406030204" pitchFamily="18" charset="0"/>
                                </a:rPr>
                                <m:t>𝑴</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e>
                              <m:nary>
                                <m:naryPr>
                                  <m:chr m:val="∑"/>
                                  <m:ctrlPr>
                                    <a:rPr lang="en-US" altLang="zh-CN" b="1" i="1">
                                      <a:solidFill>
                                        <a:srgbClr val="FF0000"/>
                                      </a:solidFill>
                                      <a:latin typeface="Cambria Math" panose="02040503050406030204" pitchFamily="18" charset="0"/>
                                    </a:rPr>
                                  </m:ctrlPr>
                                </m:naryPr>
                                <m:sub>
                                  <m:r>
                                    <a:rPr lang="en-US" altLang="zh-CN" b="1" i="1">
                                      <a:solidFill>
                                        <a:srgbClr val="FF0000"/>
                                      </a:solidFill>
                                      <a:latin typeface="Cambria Math" panose="02040503050406030204" pitchFamily="18" charset="0"/>
                                    </a:rPr>
                                    <m:t>𝒚</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sub>
                                <m:sup>
                                  <m:r>
                                    <a:rPr lang="en-US" altLang="zh-CN" b="1" i="1">
                                      <a:solidFill>
                                        <a:srgbClr val="FF0000"/>
                                      </a:solidFill>
                                      <a:latin typeface="Cambria Math" panose="02040503050406030204" pitchFamily="18" charset="0"/>
                                    </a:rPr>
                                    <m:t>𝑵</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sup>
                                <m:e>
                                  <m:sSup>
                                    <m:sSupPr>
                                      <m:ctrlPr>
                                        <a:rPr lang="en-US" altLang="zh-CN" b="1" i="1">
                                          <a:solidFill>
                                            <a:srgbClr val="FF0000"/>
                                          </a:solidFill>
                                          <a:latin typeface="Cambria Math" panose="02040503050406030204" pitchFamily="18" charset="0"/>
                                        </a:rPr>
                                      </m:ctrlPr>
                                    </m:sSupPr>
                                    <m:e>
                                      <m:d>
                                        <m:dPr>
                                          <m:begChr m:val="["/>
                                          <m:endChr m:val="]"/>
                                          <m:ctrlPr>
                                            <a:rPr lang="en-US" altLang="zh-CN" b="1" i="1">
                                              <a:solidFill>
                                                <a:srgbClr val="FF0000"/>
                                              </a:solidFill>
                                              <a:latin typeface="Cambria Math" panose="02040503050406030204" pitchFamily="18" charset="0"/>
                                            </a:rPr>
                                          </m:ctrlPr>
                                        </m:dPr>
                                        <m:e>
                                          <m:acc>
                                            <m:accPr>
                                              <m:chr m:val="̂"/>
                                              <m:ctrlPr>
                                                <a:rPr lang="en-US" altLang="zh-CN" b="1" i="1">
                                                  <a:solidFill>
                                                    <a:srgbClr val="FF0000"/>
                                                  </a:solidFill>
                                                  <a:latin typeface="Cambria Math" panose="02040503050406030204" pitchFamily="18" charset="0"/>
                                                </a:rPr>
                                              </m:ctrlPr>
                                            </m:accPr>
                                            <m:e>
                                              <m:r>
                                                <a:rPr lang="en-US" altLang="zh-CN" b="1" i="1">
                                                  <a:solidFill>
                                                    <a:srgbClr val="FF0000"/>
                                                  </a:solidFill>
                                                  <a:latin typeface="Cambria Math" panose="02040503050406030204" pitchFamily="18" charset="0"/>
                                                </a:rPr>
                                                <m:t>𝒇</m:t>
                                              </m:r>
                                            </m:e>
                                          </m:acc>
                                          <m:d>
                                            <m:dPr>
                                              <m:ctrlPr>
                                                <a:rPr lang="en-US" altLang="zh-CN" b="1" i="1" dirty="0">
                                                  <a:solidFill>
                                                    <a:srgbClr val="FF0000"/>
                                                  </a:solidFill>
                                                  <a:latin typeface="Cambria Math" panose="02040503050406030204" pitchFamily="18" charset="0"/>
                                                </a:rPr>
                                              </m:ctrlPr>
                                            </m:dPr>
                                            <m:e>
                                              <m:r>
                                                <a:rPr lang="en-US" altLang="zh-CN" b="1" i="1" dirty="0">
                                                  <a:solidFill>
                                                    <a:srgbClr val="FF0000"/>
                                                  </a:solidFill>
                                                  <a:latin typeface="Cambria Math" panose="02040503050406030204" pitchFamily="18" charset="0"/>
                                                </a:rPr>
                                                <m:t>𝒙</m:t>
                                              </m:r>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𝒚</m:t>
                                              </m:r>
                                            </m:e>
                                          </m:d>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𝒇</m:t>
                                          </m:r>
                                          <m:d>
                                            <m:dPr>
                                              <m:ctrlPr>
                                                <a:rPr lang="en-US" altLang="zh-CN" b="1" i="1" dirty="0">
                                                  <a:solidFill>
                                                    <a:srgbClr val="FF0000"/>
                                                  </a:solidFill>
                                                  <a:latin typeface="Cambria Math" panose="02040503050406030204" pitchFamily="18" charset="0"/>
                                                </a:rPr>
                                              </m:ctrlPr>
                                            </m:dPr>
                                            <m:e>
                                              <m:r>
                                                <a:rPr lang="en-US" altLang="zh-CN" b="1" i="1" dirty="0">
                                                  <a:solidFill>
                                                    <a:srgbClr val="FF0000"/>
                                                  </a:solidFill>
                                                  <a:latin typeface="Cambria Math" panose="02040503050406030204" pitchFamily="18" charset="0"/>
                                                </a:rPr>
                                                <m:t>𝒙</m:t>
                                              </m:r>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𝒚</m:t>
                                              </m:r>
                                            </m:e>
                                          </m:d>
                                        </m:e>
                                      </m:d>
                                    </m:e>
                                    <m:sup>
                                      <m:r>
                                        <a:rPr lang="en-US" altLang="zh-CN" b="1" i="1">
                                          <a:solidFill>
                                            <a:srgbClr val="FF0000"/>
                                          </a:solidFill>
                                          <a:latin typeface="Cambria Math" panose="02040503050406030204" pitchFamily="18" charset="0"/>
                                        </a:rPr>
                                        <m:t>𝟐</m:t>
                                      </m:r>
                                    </m:sup>
                                  </m:sSup>
                                </m:e>
                              </m:nary>
                            </m:e>
                          </m:nary>
                        </m:den>
                      </m:f>
                    </m:oMath>
                  </m:oMathPara>
                </a14:m>
                <a:endParaRPr lang="en-US" altLang="zh-CN" b="1" dirty="0" smtClean="0">
                  <a:solidFill>
                    <a:srgbClr val="FF000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653311" y="1105545"/>
                <a:ext cx="7763772" cy="5718425"/>
              </a:xfrm>
              <a:prstGeom prst="rect">
                <a:avLst/>
              </a:prstGeom>
              <a:blipFill rotWithShape="0">
                <a:blip r:embed="rId2"/>
                <a:stretch>
                  <a:fillRect l="-1570" t="-10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4898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SJTU">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500" b="1" i="0" u="none" strike="noStrike" cap="none" normalizeH="0" baseline="0" smtClean="0">
            <a:ln>
              <a:noFill/>
            </a:ln>
            <a:solidFill>
              <a:srgbClr val="000066"/>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500" b="1" i="0" u="none" strike="noStrike" cap="none" normalizeH="0" baseline="0" smtClean="0">
            <a:ln>
              <a:noFill/>
            </a:ln>
            <a:solidFill>
              <a:srgbClr val="000066"/>
            </a:solidFill>
            <a:effectLst/>
            <a:latin typeface="Times New Roman" pitchFamily="18" charset="0"/>
            <a:ea typeface="黑体" pitchFamily="2"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JTU0">
  <a:themeElements>
    <a:clrScheme name="1_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500" b="1" i="0" u="none" strike="noStrike" cap="none" normalizeH="0" baseline="0" smtClean="0">
            <a:ln>
              <a:noFill/>
            </a:ln>
            <a:solidFill>
              <a:srgbClr val="000066"/>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500" b="1" i="0" u="none" strike="noStrike" cap="none" normalizeH="0" baseline="0" smtClean="0">
            <a:ln>
              <a:noFill/>
            </a:ln>
            <a:solidFill>
              <a:srgbClr val="000066"/>
            </a:solidFill>
            <a:effectLst/>
            <a:latin typeface="Times New Roman" pitchFamily="18" charset="0"/>
            <a:ea typeface="黑体" pitchFamily="2" charset="-122"/>
          </a:defRPr>
        </a:defPPr>
      </a:lstStyle>
    </a:lnDef>
  </a:objectDefaults>
  <a:extraClrSchemeLst>
    <a:extraClrScheme>
      <a:clrScheme name="1_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2264</TotalTime>
  <Words>1571</Words>
  <Application>Microsoft Office PowerPoint</Application>
  <PresentationFormat>全屏显示(4:3)</PresentationFormat>
  <Paragraphs>326</Paragraphs>
  <Slides>75</Slides>
  <Notes>1</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75</vt:i4>
      </vt:variant>
    </vt:vector>
  </HeadingPairs>
  <TitlesOfParts>
    <vt:vector size="86" baseType="lpstr">
      <vt:lpstr>黑体</vt:lpstr>
      <vt:lpstr>华文琥珀</vt:lpstr>
      <vt:lpstr>宋体</vt:lpstr>
      <vt:lpstr>Arial</vt:lpstr>
      <vt:lpstr>Arial Black</vt:lpstr>
      <vt:lpstr>Cambria Math</vt:lpstr>
      <vt:lpstr>Times New Roman</vt:lpstr>
      <vt:lpstr>Wingdings</vt:lpstr>
      <vt:lpstr>SJTU</vt:lpstr>
      <vt:lpstr>SJTU0</vt:lpstr>
      <vt:lpstr>Microsoft 公式 3.0</vt:lpstr>
      <vt:lpstr>Chapter 8  Image Compression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Gonzalez</dc:creator>
  <cp:lastModifiedBy>ht-lu</cp:lastModifiedBy>
  <cp:revision>134</cp:revision>
  <dcterms:created xsi:type="dcterms:W3CDTF">2001-12-06T17:51:11Z</dcterms:created>
  <dcterms:modified xsi:type="dcterms:W3CDTF">2016-11-16T06:47:25Z</dcterms:modified>
</cp:coreProperties>
</file>